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5F0DD-F84C-42C9-8DBD-BEFBB893AFA3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41922-C9B4-499C-9BE5-4A61D7A854F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C7EFD-3EC1-427A-A1A6-962B46AEB802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A79E9-F93E-4860-929D-AE8ABA8A220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79E9-F93E-4860-929D-AE8ABA8A2200}" type="slidenum">
              <a:rPr lang="pt-PT" smtClean="0"/>
              <a:pPr/>
              <a:t>2</a:t>
            </a:fld>
            <a:endParaRPr lang="pt-P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79E9-F93E-4860-929D-AE8ABA8A2200}" type="slidenum">
              <a:rPr lang="pt-PT" smtClean="0"/>
              <a:pPr/>
              <a:t>4</a:t>
            </a:fld>
            <a:endParaRPr lang="pt-P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A79E9-F93E-4860-929D-AE8ABA8A2200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b/Recycling_symbol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Imagem 5" descr="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762000"/>
            <a:ext cx="504825" cy="342900"/>
          </a:xfrm>
          <a:prstGeom prst="rect">
            <a:avLst/>
          </a:prstGeom>
          <a:noFill/>
        </p:spPr>
      </p:pic>
      <p:pic>
        <p:nvPicPr>
          <p:cNvPr id="1030" name="Imagem 1" descr="Agrupamen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685800"/>
            <a:ext cx="523875" cy="390525"/>
          </a:xfrm>
          <a:prstGeom prst="rect">
            <a:avLst/>
          </a:prstGeom>
          <a:noFill/>
        </p:spPr>
      </p:pic>
      <p:pic>
        <p:nvPicPr>
          <p:cNvPr id="1029" name="Imagem 2" descr="AN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762000"/>
            <a:ext cx="742950" cy="409575"/>
          </a:xfrm>
          <a:prstGeom prst="rect">
            <a:avLst/>
          </a:prstGeom>
          <a:noFill/>
        </p:spPr>
      </p:pic>
      <p:pic>
        <p:nvPicPr>
          <p:cNvPr id="1028" name="Imagem 4" descr="POP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762000"/>
            <a:ext cx="1047750" cy="438150"/>
          </a:xfrm>
          <a:prstGeom prst="rect">
            <a:avLst/>
          </a:prstGeom>
          <a:noFill/>
        </p:spPr>
      </p:pic>
      <p:pic>
        <p:nvPicPr>
          <p:cNvPr id="1027" name="Imagem 3" descr="Min Ed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762000"/>
            <a:ext cx="647700" cy="400050"/>
          </a:xfrm>
          <a:prstGeom prst="rect">
            <a:avLst/>
          </a:prstGeom>
          <a:noFill/>
        </p:spPr>
      </p:pic>
      <p:pic>
        <p:nvPicPr>
          <p:cNvPr id="1026" name="Imagem 6" descr="QRE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0" y="838200"/>
            <a:ext cx="714375" cy="352425"/>
          </a:xfrm>
          <a:prstGeom prst="rect">
            <a:avLst/>
          </a:prstGeom>
          <a:noFill/>
        </p:spPr>
      </p:pic>
      <p:pic>
        <p:nvPicPr>
          <p:cNvPr id="1025" name="Imagem 7" descr="U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72200" y="838200"/>
            <a:ext cx="495300" cy="3333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143000" y="2113002"/>
            <a:ext cx="380937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Núcleo </a:t>
            </a: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Gerador</a:t>
            </a: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2 - </a:t>
            </a:r>
            <a:r>
              <a:rPr kumimoji="0" lang="pt-PT" sz="1200" b="1" i="0" u="none" strike="noStrik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Ambiente</a:t>
            </a:r>
            <a:r>
              <a:rPr kumimoji="0" lang="pt-PT" sz="1200" b="1" i="0" u="none" strike="noStrik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Sustentabilidade</a:t>
            </a:r>
            <a:endParaRPr kumimoji="0" lang="pt-PT" sz="1200" b="1" i="0" u="none" strike="noStrik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Dom</a:t>
            </a: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nio de referência </a:t>
            </a:r>
            <a:r>
              <a:rPr kumimoji="0" lang="pt-PT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pt-PT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Tema</a:t>
            </a: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Resíduos</a:t>
            </a:r>
            <a:r>
              <a:rPr kumimoji="0" lang="pt-PT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Reciclagem</a:t>
            </a:r>
            <a:endParaRPr kumimoji="0" 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1981200" y="220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Agrupamento de Escolas de Alij</a:t>
            </a:r>
            <a:r>
              <a:rPr lang="pt-PT" b="1" dirty="0" smtClean="0">
                <a:ea typeface="Calibri" pitchFamily="34" charset="0"/>
                <a:cs typeface="Times New Roman" pitchFamily="18" charset="0"/>
              </a:rPr>
              <a:t>ó</a:t>
            </a:r>
            <a:endParaRPr lang="pt-PT" sz="1050" dirty="0" smtClean="0">
              <a:latin typeface="Arial" pitchFamily="34" charset="0"/>
              <a:cs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Escola EB- 2,3 do Pinhão</a:t>
            </a:r>
            <a:endParaRPr lang="pt-PT" sz="105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androal.weblog.com.pt/arquivo/lareira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127004" y="152400"/>
            <a:ext cx="8864596" cy="6553200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2209800" y="609600"/>
            <a:ext cx="49064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dirty="0" smtClean="0"/>
              <a:t>Produção de energia</a:t>
            </a:r>
            <a:endParaRPr lang="pt-PT" sz="4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09600" y="17526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Os resíduos produzidos na habitação, na indústria, nos serviços e na agricultura podem ser utilizados para a produção de energia através da combustão directa. Os mais utilizados na produção de energia são: </a:t>
            </a: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Resíduos sólidos urbanos;</a:t>
            </a: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Utilização da biomassa;</a:t>
            </a: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Lixo industrial;</a:t>
            </a: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Carvão vegetal;</a:t>
            </a:r>
          </a:p>
          <a:p>
            <a:pPr>
              <a:buFont typeface="Arial" pitchFamily="34" charset="0"/>
              <a:buChar char="•"/>
            </a:pPr>
            <a:r>
              <a:rPr lang="pt-PT" sz="2400" dirty="0" smtClean="0"/>
              <a:t> Óleos alimentares.</a:t>
            </a:r>
          </a:p>
          <a:p>
            <a:pPr>
              <a:buFont typeface="Arial" pitchFamily="34" charset="0"/>
              <a:buChar char="•"/>
            </a:pP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3.bp.blogspot.com/_kiL3jUH3blM/TQ_TCbVDZ8I/AAAAAAAAAdA/WZ4gsUEzwQs/s1600/BeeEater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52400" y="152400"/>
            <a:ext cx="8807450" cy="65532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762000" y="1295400"/>
            <a:ext cx="7239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       Actualmente o ser humano tem uma mentalidade mais positiva em relação à protecção da natureza, que é muito bom e importante.</a:t>
            </a:r>
          </a:p>
          <a:p>
            <a:pPr algn="just"/>
            <a:r>
              <a:rPr lang="pt-PT" sz="2400" dirty="0" smtClean="0"/>
              <a:t>       Em nossas casas já se separam os lixos, para serem reciclados, minimizando a poluição e o consumo de matéria prima: tais como o corte de árvores poupando assim a natureza que é essencial para a fotossíntese.</a:t>
            </a:r>
          </a:p>
          <a:p>
            <a:pPr algn="just"/>
            <a:r>
              <a:rPr lang="pt-PT" sz="2400" dirty="0" smtClean="0"/>
              <a:t>       No meu trabalho  que é no ramo da construção civil também já se separam os  restos dos materiais : ferro, madeira, tijolos , blocos, etc. …</a:t>
            </a:r>
          </a:p>
          <a:p>
            <a:pPr algn="just"/>
            <a:r>
              <a:rPr lang="pt-PT" sz="2400" dirty="0" smtClean="0"/>
              <a:t>       O aproveitamento de energias renováveis também é fundamental para a protecção do nosso planeta.  </a:t>
            </a:r>
          </a:p>
          <a:p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24000" y="4572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/>
              <a:t>Reflexão</a:t>
            </a:r>
            <a:endParaRPr lang="pt-P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anossaescola.com/cr/AdvHTML_Upload/peixes_1.jpg"/>
          <p:cNvPicPr>
            <a:picLocks noChangeAspect="1" noChangeArrowheads="1"/>
          </p:cNvPicPr>
          <p:nvPr/>
        </p:nvPicPr>
        <p:blipFill>
          <a:blip r:embed="rId3" cstate="print">
            <a:lum bright="30000"/>
          </a:blip>
          <a:srcRect/>
          <a:stretch>
            <a:fillRect/>
          </a:stretch>
        </p:blipFill>
        <p:spPr bwMode="auto">
          <a:xfrm>
            <a:off x="152401" y="152400"/>
            <a:ext cx="8839199" cy="65532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762000" y="12192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      Reconheço que nos os seres humanos podemos fazer muito para proteger o nosso planeta: mudar muitos hábitos e comportamentos, colocar certas matérias poluentes nos lugares certos.</a:t>
            </a:r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      As consequências do não tratamento dos resíduos podem ser catastróficas: tais como a poluição das águas, afectando também a camada do ozono que provoca o aquecimento global e afecta toda a biodiversidade.</a:t>
            </a:r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24000" y="4572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/>
              <a:t>Reflexão (continuação)</a:t>
            </a:r>
            <a:endParaRPr lang="pt-P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cheiro:Recycling symbol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40000"/>
          </a:blip>
          <a:srcRect/>
          <a:stretch>
            <a:fillRect/>
          </a:stretch>
        </p:blipFill>
        <p:spPr bwMode="auto">
          <a:xfrm>
            <a:off x="381000" y="279653"/>
            <a:ext cx="8382000" cy="6578347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2408000" y="762000"/>
            <a:ext cx="4304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600" dirty="0" smtClean="0"/>
              <a:t>O que é a reciclagem?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057400" y="2895600"/>
            <a:ext cx="487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A </a:t>
            </a:r>
            <a:r>
              <a:rPr lang="pt-PT" sz="2400" b="1" dirty="0" smtClean="0"/>
              <a:t>reciclagem</a:t>
            </a:r>
            <a:r>
              <a:rPr lang="pt-PT" sz="2400" dirty="0" smtClean="0"/>
              <a:t> é o termo geralmente utilizado para designar o reaproveitamento de materiais beneficiados como matéria-prima para um novo produto.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lum bright="52000"/>
          </a:blip>
          <a:srcRect/>
          <a:stretch>
            <a:fillRect/>
          </a:stretch>
        </p:blipFill>
        <p:spPr bwMode="auto">
          <a:xfrm>
            <a:off x="1295400" y="0"/>
            <a:ext cx="6781799" cy="675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762000" y="4572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dirty="0" smtClean="0"/>
              <a:t>Quais as vantagens da Reciclagem ?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19200" y="1600200"/>
            <a:ext cx="6781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● Economia de Energia;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● Poupança de matérias-primas e preservação de recursos naturais;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● Redução da quantidade de Resíduos Sólidos Urbanos (RSU) que vão para aterros sanitários,</a:t>
            </a:r>
          </a:p>
          <a:p>
            <a:pPr algn="just"/>
            <a:r>
              <a:rPr lang="pt-PT" sz="2400" dirty="0" smtClean="0"/>
              <a:t>prolongando o tempo de vida útil destas infra-estruturas;</a:t>
            </a:r>
          </a:p>
          <a:p>
            <a:pPr algn="just"/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1.bp.blogspot.com/_qz2jGyScmQE/Sw1-ZRJ8opI/AAAAAAAAAVw/duYIvBmaSwc/s1600/aplicar%2Bcoleta%2Bseletiva%2Bpredio.jpg"/>
          <p:cNvPicPr>
            <a:picLocks noChangeAspect="1" noChangeArrowheads="1"/>
          </p:cNvPicPr>
          <p:nvPr/>
        </p:nvPicPr>
        <p:blipFill>
          <a:blip r:embed="rId3" cstate="print">
            <a:lum bright="50000"/>
          </a:blip>
          <a:srcRect/>
          <a:stretch>
            <a:fillRect/>
          </a:stretch>
        </p:blipFill>
        <p:spPr bwMode="auto">
          <a:xfrm>
            <a:off x="228600" y="152400"/>
            <a:ext cx="8686800" cy="6467475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1295400" y="228600"/>
            <a:ext cx="65320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dirty="0" smtClean="0"/>
              <a:t>QUAIS SÃO AS VANTAGENS DA SEPARAÇÃO SELECTIVA DE RESÍDUOS ?</a:t>
            </a:r>
            <a:endParaRPr lang="pt-PT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52600" y="2819400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Através da Recolha Selectiva é possível aproveitar o mais possível todos os resíduos potencialmente recicláveis ou reutilizáveis. Devemos assim separar os resíduos, de modo a poder dar-lhes destinos diferentes.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br.wrs.yahoo.com/_ylt=A0WTf2sfpFlNaT8AgFr.6Qt./SIG=12bqui93r/EXP=1297749151/**http%3a/iserj.net/wp-content/uploads/2010/06/Recicle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1447800" y="609600"/>
            <a:ext cx="6569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600" dirty="0" smtClean="0"/>
              <a:t>Que tipos de reciclagem existem ?</a:t>
            </a:r>
            <a:endParaRPr lang="pt-PT" sz="3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43000" y="1676400"/>
            <a:ext cx="670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Existem vários tipos de reciclagem, mas os mais usuais são: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lixo comum;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metal;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plástico;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papel;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vidro; pilhas (baterias);</a:t>
            </a:r>
          </a:p>
          <a:p>
            <a:pPr algn="just">
              <a:buFont typeface="Wingdings" pitchFamily="2" charset="2"/>
              <a:buChar char="v"/>
            </a:pPr>
            <a:r>
              <a:rPr lang="pt-PT" sz="2800" dirty="0" smtClean="0"/>
              <a:t>madeiras, etc.…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br.wrs.yahoo.com/_ylt=A0WTf20up1lNLB8A6Yr.6Qt./SIG=12mri93rb/EXP=1297749934/**http%3a/limpafossa-sp.com.br/wp-content/uploads/2010/07/recicla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152400" y="190500"/>
            <a:ext cx="8763000" cy="6629400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2209800" y="990600"/>
            <a:ext cx="4673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600" dirty="0" smtClean="0"/>
              <a:t>O que se pode reciclar ?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95400" y="21336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600" dirty="0" smtClean="0"/>
              <a:t>Podemos reciclar uma inúmera quantidade de matérias. </a:t>
            </a:r>
            <a:endParaRPr lang="pt-P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_F3S9fsE2mq4/S67o-lbLuII/AAAAAAAAACI/E_AqkjBluPY/s1600/recicl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8839200" cy="5562600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228600" y="45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Tempos de absorção, de algumas substâncias, pelo meio ambiente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cm-lourinha.pt/_uploads/ambiente/Compostar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981076" y="66676"/>
            <a:ext cx="6943724" cy="6638924"/>
          </a:xfrm>
          <a:prstGeom prst="rect">
            <a:avLst/>
          </a:prstGeom>
          <a:noFill/>
        </p:spPr>
      </p:pic>
      <p:sp>
        <p:nvSpPr>
          <p:cNvPr id="2" name="Rectângulo 1"/>
          <p:cNvSpPr/>
          <p:nvPr/>
        </p:nvSpPr>
        <p:spPr>
          <a:xfrm>
            <a:off x="685800" y="15240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 smtClean="0"/>
              <a:t>De acordo com o Decreto-Lei n.º 152/2002 de 23 de Maio são considerados biodegradáveis os resíduos que podem ser sujeitos a decomposição anaeróbia ou aeróbia, como, por exemplo, os resíduos alimentares e de jardim, o papel e o cartão.</a:t>
            </a:r>
          </a:p>
          <a:p>
            <a:pPr algn="just"/>
            <a:r>
              <a:rPr lang="pt-PT" sz="2400" dirty="0" smtClean="0"/>
              <a:t>A compostagem é um processo biológico aeróbio em que é promovida a decomposição da fracção orgânica dos resíduos sólidos pela acção de microrganismos, micróbios, fungos, pequenos animais e plantas, e da qual resulta a formação do composto, material estável, semelhante ao húmus.  </a:t>
            </a:r>
            <a:endParaRPr lang="pt-PT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19200" y="304800"/>
            <a:ext cx="6674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dirty="0" smtClean="0"/>
              <a:t>O que são resíduos biodegradáveis</a:t>
            </a:r>
            <a:endParaRPr lang="pt-P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emoita.org/bemoita/images/stories/souselas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</p:spPr>
      </p:pic>
      <p:sp>
        <p:nvSpPr>
          <p:cNvPr id="2" name="Rectângulo 1"/>
          <p:cNvSpPr/>
          <p:nvPr/>
        </p:nvSpPr>
        <p:spPr>
          <a:xfrm>
            <a:off x="533400" y="1219201"/>
            <a:ext cx="8077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sz="2800" dirty="0" smtClean="0"/>
          </a:p>
          <a:p>
            <a:pPr algn="just"/>
            <a:endParaRPr lang="pt-PT" sz="2800" dirty="0" smtClean="0"/>
          </a:p>
          <a:p>
            <a:pPr algn="just"/>
            <a:endParaRPr lang="pt-PT" sz="2800" dirty="0" smtClean="0"/>
          </a:p>
          <a:p>
            <a:pPr algn="just"/>
            <a:r>
              <a:rPr lang="pt-PT" sz="2800" dirty="0" smtClean="0"/>
              <a:t>        Existem inúmeros resíduos passíveis de entrega em entidades especializadas, mas na minha opinião os que mais sem destacam em termos de perigo são: resíduos hospitalares, pilhas, óleos automóveis, pneus, embalagens de pesticidas e outros produtos tóxicos. </a:t>
            </a:r>
          </a:p>
          <a:p>
            <a:pPr algn="just"/>
            <a:endParaRPr lang="pt-PT" sz="2400" dirty="0" smtClean="0"/>
          </a:p>
          <a:p>
            <a:pPr algn="just"/>
            <a:endParaRPr lang="pt-PT" sz="2400" dirty="0" smtClean="0"/>
          </a:p>
          <a:p>
            <a:pPr algn="just"/>
            <a:endParaRPr lang="pt-PT" sz="2400" dirty="0" smtClean="0"/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  </a:t>
            </a:r>
            <a:endParaRPr lang="pt-PT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04800" y="304800"/>
            <a:ext cx="8702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/>
              <a:t>Resíduos passíveis de entrega em entidades especializadas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602</Words>
  <Application>Microsoft Office PowerPoint</Application>
  <PresentationFormat>Apresentação no Ecrã (4:3)</PresentationFormat>
  <Paragraphs>74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Aluno</dc:creator>
  <cp:lastModifiedBy>Aluno</cp:lastModifiedBy>
  <cp:revision>34</cp:revision>
  <dcterms:created xsi:type="dcterms:W3CDTF">2011-02-14T19:59:52Z</dcterms:created>
  <dcterms:modified xsi:type="dcterms:W3CDTF">2011-04-05T20:25:36Z</dcterms:modified>
</cp:coreProperties>
</file>