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93CB8-C60E-497C-8A42-85C1B6248C54}" type="datetimeFigureOut">
              <a:rPr lang="pt-PT" smtClean="0"/>
              <a:pPr/>
              <a:t>04-04-2011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FF532-39A1-4C76-B8E1-1D9A734B25F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FF532-39A1-4C76-B8E1-1D9A734B25F5}" type="slidenum">
              <a:rPr lang="pt-PT" smtClean="0"/>
              <a:pPr/>
              <a:t>1</a:t>
            </a:fld>
            <a:endParaRPr lang="pt-P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20" name="Marcador de Posição do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Rec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Rec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Rec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ula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Marcador de Posição do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Marcador de Posição do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24" name="Marcador de Posição d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4A3E61B-3AB3-490F-90D4-269C8A444AE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5" name="Rec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32560" y="1066800"/>
            <a:ext cx="7406640" cy="5257800"/>
          </a:xfrm>
        </p:spPr>
        <p:txBody>
          <a:bodyPr>
            <a:normAutofit fontScale="92500" lnSpcReduction="20000"/>
          </a:bodyPr>
          <a:lstStyle/>
          <a:p>
            <a:pPr algn="ctr"/>
            <a:endParaRPr lang="pt-PT" dirty="0" smtClean="0"/>
          </a:p>
          <a:p>
            <a:pPr algn="ctr"/>
            <a:endParaRPr lang="pt-PT" dirty="0" smtClean="0"/>
          </a:p>
          <a:p>
            <a:pPr algn="ctr"/>
            <a:endParaRPr lang="pt-PT" dirty="0" smtClean="0"/>
          </a:p>
          <a:p>
            <a:pPr algn="ctr"/>
            <a:r>
              <a:rPr lang="pt-PT" dirty="0" smtClean="0"/>
              <a:t>Agrupamento de Escolas de Alijó</a:t>
            </a:r>
          </a:p>
          <a:p>
            <a:pPr algn="ctr"/>
            <a:r>
              <a:rPr lang="pt-PT" dirty="0" smtClean="0"/>
              <a:t>Escola EB 2,3 do Pinhão</a:t>
            </a:r>
          </a:p>
          <a:p>
            <a:pPr algn="ctr"/>
            <a:r>
              <a:rPr lang="pt-PT" dirty="0" smtClean="0"/>
              <a:t>Núcleo Gerador 2</a:t>
            </a:r>
          </a:p>
          <a:p>
            <a:pPr algn="ctr"/>
            <a:r>
              <a:rPr lang="pt-PT" dirty="0" smtClean="0"/>
              <a:t>DR2 </a:t>
            </a:r>
          </a:p>
          <a:p>
            <a:pPr algn="ctr"/>
            <a:r>
              <a:rPr lang="pt-PT" dirty="0" smtClean="0"/>
              <a:t>Tema: Resíduos e Reciclagens</a:t>
            </a:r>
          </a:p>
          <a:p>
            <a:pPr algn="ctr"/>
            <a:endParaRPr lang="pt-PT" dirty="0" smtClean="0"/>
          </a:p>
          <a:p>
            <a:pPr algn="ctr"/>
            <a:endParaRPr lang="pt-PT" dirty="0" smtClean="0"/>
          </a:p>
          <a:p>
            <a:pPr algn="ctr"/>
            <a:endParaRPr lang="pt-PT" dirty="0" smtClean="0"/>
          </a:p>
          <a:p>
            <a:pPr algn="r"/>
            <a:r>
              <a:rPr lang="pt-PT" sz="1200" dirty="0" smtClean="0"/>
              <a:t>Trabalho realizado por:</a:t>
            </a:r>
          </a:p>
          <a:p>
            <a:pPr algn="r"/>
            <a:r>
              <a:rPr lang="pt-PT" sz="1200" dirty="0" smtClean="0"/>
              <a:t>Antónia Lima</a:t>
            </a:r>
          </a:p>
          <a:p>
            <a:pPr algn="r"/>
            <a:r>
              <a:rPr lang="pt-PT" sz="1200" dirty="0" smtClean="0"/>
              <a:t>Carlos Dias</a:t>
            </a:r>
          </a:p>
          <a:p>
            <a:pPr algn="r"/>
            <a:r>
              <a:rPr lang="pt-PT" sz="1200" dirty="0" smtClean="0"/>
              <a:t>Márcio </a:t>
            </a:r>
            <a:r>
              <a:rPr lang="pt-PT" sz="1200" dirty="0" smtClean="0"/>
              <a:t>Capitão</a:t>
            </a:r>
            <a:endParaRPr lang="pt-PT" sz="1200" dirty="0"/>
          </a:p>
        </p:txBody>
      </p:sp>
      <p:pic>
        <p:nvPicPr>
          <p:cNvPr id="1026" name="Picture 2" descr="F:\Logotipos\Agrupamen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52400"/>
            <a:ext cx="632155" cy="476020"/>
          </a:xfrm>
          <a:prstGeom prst="rect">
            <a:avLst/>
          </a:prstGeom>
          <a:noFill/>
        </p:spPr>
      </p:pic>
      <p:pic>
        <p:nvPicPr>
          <p:cNvPr id="1027" name="Picture 3" descr="F:\Logotipos\AN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52400"/>
            <a:ext cx="923925" cy="514350"/>
          </a:xfrm>
          <a:prstGeom prst="rect">
            <a:avLst/>
          </a:prstGeom>
          <a:noFill/>
        </p:spPr>
      </p:pic>
      <p:pic>
        <p:nvPicPr>
          <p:cNvPr id="1028" name="Picture 4" descr="F:\Logotipos\Min Edu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152400"/>
            <a:ext cx="838200" cy="521234"/>
          </a:xfrm>
          <a:prstGeom prst="rect">
            <a:avLst/>
          </a:prstGeom>
          <a:noFill/>
        </p:spPr>
      </p:pic>
      <p:pic>
        <p:nvPicPr>
          <p:cNvPr id="1029" name="Picture 5" descr="F:\Logotipos\POPH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5800" y="152400"/>
            <a:ext cx="1295400" cy="543749"/>
          </a:xfrm>
          <a:prstGeom prst="rect">
            <a:avLst/>
          </a:prstGeom>
          <a:noFill/>
        </p:spPr>
      </p:pic>
      <p:pic>
        <p:nvPicPr>
          <p:cNvPr id="1030" name="Picture 6" descr="F:\Logotipos\P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152400"/>
            <a:ext cx="742950" cy="504825"/>
          </a:xfrm>
          <a:prstGeom prst="rect">
            <a:avLst/>
          </a:prstGeom>
          <a:noFill/>
        </p:spPr>
      </p:pic>
      <p:pic>
        <p:nvPicPr>
          <p:cNvPr id="1031" name="Picture 7" descr="F:\Logotipos\QREN.jpg"/>
          <p:cNvPicPr>
            <a:picLocks noChangeAspect="1" noChangeArrowheads="1"/>
          </p:cNvPicPr>
          <p:nvPr/>
        </p:nvPicPr>
        <p:blipFill>
          <a:blip r:embed="rId8" cstate="print">
            <a:lum/>
          </a:blip>
          <a:srcRect/>
          <a:stretch>
            <a:fillRect/>
          </a:stretch>
        </p:blipFill>
        <p:spPr bwMode="auto">
          <a:xfrm>
            <a:off x="6705600" y="152400"/>
            <a:ext cx="933450" cy="457200"/>
          </a:xfrm>
          <a:prstGeom prst="rect">
            <a:avLst/>
          </a:prstGeom>
          <a:noFill/>
        </p:spPr>
      </p:pic>
      <p:pic>
        <p:nvPicPr>
          <p:cNvPr id="1032" name="Picture 8" descr="F:\Logotipos\UE.jpg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7696200" y="152400"/>
            <a:ext cx="714375" cy="48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3200" b="1" dirty="0" smtClean="0"/>
              <a:t>Resíduos recicláveis passíveis de entrega em entidades especializadas</a:t>
            </a:r>
            <a:endParaRPr lang="pt-PT" sz="32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-3175" algn="just">
              <a:buNone/>
            </a:pPr>
            <a:r>
              <a:rPr lang="pt-PT" dirty="0" smtClean="0"/>
              <a:t>	</a:t>
            </a:r>
            <a:r>
              <a:rPr lang="pt-PT" sz="2400" dirty="0" smtClean="0">
                <a:solidFill>
                  <a:schemeClr val="tx2"/>
                </a:solidFill>
              </a:rPr>
              <a:t>Há resíduos que devido à sua natureza, ou origem, têm de ser reciclados por entidades especializadas para o efeito.</a:t>
            </a:r>
          </a:p>
          <a:p>
            <a:pPr marL="92075" indent="-6350" algn="just">
              <a:buNone/>
            </a:pPr>
            <a:r>
              <a:rPr lang="pt-PT" sz="2400" dirty="0" smtClean="0">
                <a:solidFill>
                  <a:schemeClr val="tx2"/>
                </a:solidFill>
              </a:rPr>
              <a:t>	Algumas destas matérias são: resíduos hospitalares, químicos, fitofarmacêuticos, metais, pneus, óleos, etc.</a:t>
            </a:r>
          </a:p>
          <a:p>
            <a:pPr algn="just">
              <a:buNone/>
            </a:pPr>
            <a:r>
              <a:rPr lang="pt-PT" sz="2400" dirty="0" smtClean="0">
                <a:solidFill>
                  <a:schemeClr val="tx2"/>
                </a:solidFill>
              </a:rPr>
              <a:t>	</a:t>
            </a:r>
            <a:endParaRPr lang="pt-PT" sz="2400" dirty="0">
              <a:solidFill>
                <a:schemeClr val="tx2"/>
              </a:solidFill>
            </a:endParaRPr>
          </a:p>
        </p:txBody>
      </p:sp>
      <p:pic>
        <p:nvPicPr>
          <p:cNvPr id="2052" name="Picture 4" descr="F:\EFA\STC\Trabalho sobre a reciclagem\imagens\pon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657600"/>
            <a:ext cx="1983582" cy="2645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b="1" dirty="0" smtClean="0"/>
              <a:t>Produção de energia através de resíduos recicláveis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5725" indent="-3175" algn="just">
              <a:lnSpc>
                <a:spcPct val="150000"/>
              </a:lnSpc>
              <a:buNone/>
            </a:pPr>
            <a:r>
              <a:rPr lang="pt-PT" dirty="0" smtClean="0">
                <a:solidFill>
                  <a:schemeClr val="tx2"/>
                </a:solidFill>
              </a:rPr>
              <a:t>	Alguns resíduos podem ser recicláveis em fontes de energia.</a:t>
            </a:r>
          </a:p>
          <a:p>
            <a:pPr marL="85725" indent="-3175" algn="just">
              <a:lnSpc>
                <a:spcPct val="150000"/>
              </a:lnSpc>
              <a:buNone/>
            </a:pPr>
            <a:r>
              <a:rPr lang="pt-PT" dirty="0" smtClean="0">
                <a:solidFill>
                  <a:schemeClr val="tx2"/>
                </a:solidFill>
              </a:rPr>
              <a:t>	Por exemplo, o óleo alimentar, é possível ser utilizado para fabricar sabão, ou produção de combustível para motores a diesel. Outra hipótese, é a sua reciclagem, a fim de se obter </a:t>
            </a:r>
            <a:r>
              <a:rPr lang="pt-PT" dirty="0" err="1" smtClean="0">
                <a:solidFill>
                  <a:schemeClr val="tx2"/>
                </a:solidFill>
              </a:rPr>
              <a:t>biodisel</a:t>
            </a:r>
            <a:r>
              <a:rPr lang="pt-PT" dirty="0" smtClean="0">
                <a:solidFill>
                  <a:schemeClr val="tx2"/>
                </a:solidFill>
              </a:rPr>
              <a:t>. </a:t>
            </a:r>
            <a:endParaRPr lang="pt-PT" dirty="0" smtClean="0">
              <a:solidFill>
                <a:schemeClr val="tx2"/>
              </a:solidFill>
            </a:endParaRPr>
          </a:p>
          <a:p>
            <a:pPr algn="just"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/>
              <a:t>Reflexão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038600"/>
          </a:xfrm>
        </p:spPr>
        <p:txBody>
          <a:bodyPr>
            <a:normAutofit fontScale="32500" lnSpcReduction="20000"/>
          </a:bodyPr>
          <a:lstStyle/>
          <a:p>
            <a:pPr marL="85725" indent="-3175" algn="just">
              <a:lnSpc>
                <a:spcPct val="170000"/>
              </a:lnSpc>
              <a:buNone/>
            </a:pPr>
            <a:r>
              <a:rPr lang="pt-PT" sz="4500" dirty="0" smtClean="0"/>
              <a:t>	</a:t>
            </a:r>
            <a:r>
              <a:rPr lang="pt-PT" sz="4500" dirty="0" smtClean="0">
                <a:solidFill>
                  <a:schemeClr val="tx2"/>
                </a:solidFill>
              </a:rPr>
              <a:t>No nosso dia a dia, tentamos fazer a reciclagem o melhor possível</a:t>
            </a:r>
            <a:r>
              <a:rPr lang="pt-PT" sz="4500" dirty="0" smtClean="0">
                <a:solidFill>
                  <a:schemeClr val="tx2"/>
                </a:solidFill>
              </a:rPr>
              <a:t>, tanto em casa como local de trabalho.</a:t>
            </a:r>
          </a:p>
          <a:p>
            <a:pPr marL="85725" indent="-3175" algn="just">
              <a:lnSpc>
                <a:spcPct val="170000"/>
              </a:lnSpc>
              <a:buNone/>
            </a:pPr>
            <a:r>
              <a:rPr lang="pt-PT" sz="4500" dirty="0" smtClean="0">
                <a:solidFill>
                  <a:schemeClr val="tx2"/>
                </a:solidFill>
              </a:rPr>
              <a:t>E</a:t>
            </a:r>
            <a:r>
              <a:rPr lang="pt-PT" sz="4500" dirty="0" smtClean="0">
                <a:solidFill>
                  <a:schemeClr val="tx2"/>
                </a:solidFill>
              </a:rPr>
              <a:t>m casa, a reciclagem, pode ser feita de uma forma mais simples e básica, os resíduos são colocados em sacos separadores tornando assim mais fácil a colocação no ecoponto.</a:t>
            </a:r>
          </a:p>
          <a:p>
            <a:pPr marL="85725" indent="-3175" algn="just">
              <a:lnSpc>
                <a:spcPct val="170000"/>
              </a:lnSpc>
              <a:buNone/>
            </a:pPr>
            <a:r>
              <a:rPr lang="pt-PT" sz="4500" dirty="0" smtClean="0">
                <a:solidFill>
                  <a:schemeClr val="tx2"/>
                </a:solidFill>
              </a:rPr>
              <a:t>No local de trabalho, há outros tipos de materiais que necessitam de mais cuidados na separação, como por o exemplo o óleo usado, as baterias, o ferro e o inox.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sz="4500" dirty="0" smtClean="0">
                <a:solidFill>
                  <a:schemeClr val="tx2"/>
                </a:solidFill>
              </a:rPr>
              <a:t>A reciclagem, do nosso ponto de vista, é um dos melhores métodos para preservar</a:t>
            </a:r>
          </a:p>
          <a:p>
            <a:pPr algn="just">
              <a:lnSpc>
                <a:spcPct val="170000"/>
              </a:lnSpc>
              <a:buNone/>
            </a:pPr>
            <a:r>
              <a:rPr lang="pt-PT" sz="4500" dirty="0" smtClean="0">
                <a:solidFill>
                  <a:schemeClr val="tx2"/>
                </a:solidFill>
              </a:rPr>
              <a:t> o meio ambiente.</a:t>
            </a:r>
          </a:p>
          <a:p>
            <a:pPr marL="85725" indent="0" algn="just">
              <a:lnSpc>
                <a:spcPct val="170000"/>
              </a:lnSpc>
              <a:buNone/>
              <a:tabLst>
                <a:tab pos="85725" algn="l"/>
              </a:tabLst>
            </a:pPr>
            <a:r>
              <a:rPr lang="pt-PT" sz="4500" dirty="0" smtClean="0">
                <a:solidFill>
                  <a:schemeClr val="tx2"/>
                </a:solidFill>
              </a:rPr>
              <a:t>A </a:t>
            </a:r>
            <a:r>
              <a:rPr lang="pt-PT" sz="4500" dirty="0" smtClean="0">
                <a:solidFill>
                  <a:schemeClr val="tx2"/>
                </a:solidFill>
              </a:rPr>
              <a:t>separação selectiva permite, uma maior facilidade na </a:t>
            </a:r>
            <a:r>
              <a:rPr lang="pt-PT" sz="4500" dirty="0" smtClean="0">
                <a:solidFill>
                  <a:schemeClr val="tx2"/>
                </a:solidFill>
              </a:rPr>
              <a:t>reciclagem e um produto </a:t>
            </a:r>
            <a:r>
              <a:rPr lang="pt-PT" sz="4500" dirty="0" smtClean="0">
                <a:solidFill>
                  <a:schemeClr val="tx2"/>
                </a:solidFill>
              </a:rPr>
              <a:t>final mais barato.</a:t>
            </a:r>
          </a:p>
          <a:p>
            <a:pPr marL="85725" indent="-3175">
              <a:buNone/>
            </a:pPr>
            <a:endParaRPr lang="pt-P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PT" b="1" dirty="0" smtClean="0"/>
              <a:t>A reciclagem</a:t>
            </a:r>
            <a:endParaRPr lang="pt-PT" b="1" dirty="0"/>
          </a:p>
        </p:txBody>
      </p:sp>
      <p:pic>
        <p:nvPicPr>
          <p:cNvPr id="2050" name="Picture 2" descr="C:\Users\Aluno\Desktop\Trabalho sobre a reciclagem\imagens\reciclag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4267200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935502"/>
          </a:xfrm>
        </p:spPr>
        <p:txBody>
          <a:bodyPr/>
          <a:lstStyle/>
          <a:p>
            <a:r>
              <a:rPr lang="pt-PT" b="1" dirty="0" smtClean="0"/>
              <a:t>A Reciclagem</a:t>
            </a:r>
            <a:endParaRPr lang="pt-PT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32560" y="1447800"/>
            <a:ext cx="7406640" cy="47244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</a:pPr>
            <a:r>
              <a:rPr lang="pt-PT" sz="2000" dirty="0" smtClean="0"/>
              <a:t>A reciclagem é o processo de reaproveitamento de alguns materiais em matéria prima para um produto novo.</a:t>
            </a:r>
          </a:p>
          <a:p>
            <a:pPr algn="just">
              <a:lnSpc>
                <a:spcPct val="170000"/>
              </a:lnSpc>
            </a:pPr>
            <a:r>
              <a:rPr lang="pt-PT" sz="2000" dirty="0" smtClean="0"/>
              <a:t> São muitos os materiais que podem ser reciclados, mas os mais comuns são: o papel, o vidro, o metal e o plástico. </a:t>
            </a:r>
          </a:p>
          <a:p>
            <a:pPr algn="just">
              <a:lnSpc>
                <a:spcPct val="170000"/>
              </a:lnSpc>
            </a:pPr>
            <a:r>
              <a:rPr lang="pt-PT" sz="2000" dirty="0" smtClean="0"/>
              <a:t> Isto trás vantagens a nível de minimização da utilização de fontes naturais e a diminuição de matérias em aterros  ou em incineradoras.</a:t>
            </a:r>
          </a:p>
          <a:p>
            <a:pPr algn="just">
              <a:lnSpc>
                <a:spcPct val="170000"/>
              </a:lnSpc>
            </a:pPr>
            <a:r>
              <a:rPr lang="pt-PT" sz="2000" dirty="0" smtClean="0"/>
              <a:t> A principal função da reciclagem é transformar matérias velhas para o seu estado original em todas as suas características, no entanto o papel e o vidro não conseguem beneficiar desta vantagem pois vão perdendo alguns componentes.</a:t>
            </a:r>
          </a:p>
          <a:p>
            <a:pPr algn="just">
              <a:lnSpc>
                <a:spcPct val="170000"/>
              </a:lnSpc>
            </a:pPr>
            <a:r>
              <a:rPr lang="pt-PT" sz="2000" dirty="0" smtClean="0"/>
              <a:t>A maior parte dos materiais pode ser reciclável continuamente.</a:t>
            </a:r>
            <a:endParaRPr lang="pt-P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/>
              <a:t>As vantagens da reciclagem</a:t>
            </a:r>
            <a:endParaRPr lang="pt-PT" b="1" dirty="0"/>
          </a:p>
        </p:txBody>
      </p:sp>
      <p:pic>
        <p:nvPicPr>
          <p:cNvPr id="1026" name="Picture 2" descr="F:\EFA\STC\Trabalho sobre a reciclagem\imagens\recicla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81200"/>
            <a:ext cx="4175125" cy="4175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7800" y="685800"/>
            <a:ext cx="7406640" cy="5562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A </a:t>
            </a:r>
            <a:r>
              <a:rPr lang="pt-PT" sz="2000" dirty="0" smtClean="0"/>
              <a:t>reciclagem tem vantagens em  sectores fundamentais para a evolução e a preservação do planeta.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 O primeiro sector onde se verifica vantagens consideráveis  é o meio ambiente onde pode reduzir a acumulação progressiva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De resíduos e a produção de novos materiais. Um dos exemplos é o papel, que exigiria o corte de mais arvores; agressões ao sol, ar e agua; entre outros.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 O sector económico também recebe vantagens  da reciclagem, pois esta permite um uso mais racional dos recursos naturais e a reposição  de recursos passíveis de reaproveitamento.</a:t>
            </a:r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 Socialmente a reciclagem contribui para uma melhor qualidade de vida ambiental e gera postos de trabalho nas camadas mais pobres.</a:t>
            </a:r>
          </a:p>
          <a:p>
            <a:pPr algn="just">
              <a:lnSpc>
                <a:spcPct val="150000"/>
              </a:lnSpc>
            </a:pPr>
            <a:endParaRPr lang="pt-PT" sz="1000" dirty="0" smtClean="0"/>
          </a:p>
          <a:p>
            <a:pPr algn="just">
              <a:lnSpc>
                <a:spcPct val="150000"/>
              </a:lnSpc>
            </a:pPr>
            <a:endParaRPr lang="pt-PT" sz="1000" dirty="0" smtClean="0"/>
          </a:p>
          <a:p>
            <a:pPr algn="just">
              <a:lnSpc>
                <a:spcPct val="150000"/>
              </a:lnSpc>
            </a:pPr>
            <a:endParaRPr lang="pt-PT" sz="1000" dirty="0" smtClean="0"/>
          </a:p>
          <a:p>
            <a:pPr algn="just">
              <a:lnSpc>
                <a:spcPct val="150000"/>
              </a:lnSpc>
            </a:pPr>
            <a:endParaRPr lang="pt-PT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64102"/>
          </a:xfrm>
        </p:spPr>
        <p:txBody>
          <a:bodyPr>
            <a:normAutofit/>
          </a:bodyPr>
          <a:lstStyle/>
          <a:p>
            <a:pPr algn="ctr"/>
            <a:r>
              <a:rPr lang="pt-PT" sz="3200" b="1" dirty="0" smtClean="0"/>
              <a:t>Vantagens da separação selectiva dos resíduos</a:t>
            </a:r>
            <a:endParaRPr lang="pt-PT" sz="3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32560" y="1828800"/>
            <a:ext cx="7406640" cy="4724400"/>
          </a:xfrm>
        </p:spPr>
        <p:txBody>
          <a:bodyPr>
            <a:normAutofit fontScale="92500" lnSpcReduction="10000"/>
          </a:bodyPr>
          <a:lstStyle/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A separação selectiva dos resíduos permite uma maior facilidade no processo da reciclagem economizando assim em mão-de-obra e permitindo uma matéria prima mais barata.</a:t>
            </a:r>
            <a:endParaRPr lang="pt-PT" dirty="0"/>
          </a:p>
        </p:txBody>
      </p:sp>
      <p:pic>
        <p:nvPicPr>
          <p:cNvPr id="3074" name="Picture 2" descr="F:\EFA\STC\Trabalho sobre a reciclagem\imagens\ecopon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828800"/>
            <a:ext cx="3773150" cy="28449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>
                <a:solidFill>
                  <a:schemeClr val="tx2"/>
                </a:solidFill>
              </a:rPr>
              <a:t>Tipos</a:t>
            </a:r>
            <a:r>
              <a:rPr lang="pt-PT" b="1" dirty="0" smtClean="0"/>
              <a:t> de reciclagem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Existem vários de tipos de reciclagem: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-A reciclagem do papel,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-A reciclagem do vidro,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-A reciclagem do plástico,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-A reciclagem do metal,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-A reciclagem de produtos químicos,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-A reciclagem de óleos,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-</a:t>
            </a:r>
            <a:r>
              <a:rPr lang="pt-PT" dirty="0" err="1" smtClean="0">
                <a:solidFill>
                  <a:schemeClr val="tx2"/>
                </a:solidFill>
              </a:rPr>
              <a:t>Etc</a:t>
            </a:r>
            <a:r>
              <a:rPr lang="pt-PT" dirty="0" smtClean="0">
                <a:solidFill>
                  <a:schemeClr val="tx2"/>
                </a:solidFill>
              </a:rPr>
              <a:t>…</a:t>
            </a:r>
            <a:endParaRPr lang="pt-PT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3200" b="1" dirty="0" smtClean="0"/>
              <a:t>Tempos de absorção de algumas substâncias pelo meio ambiente</a:t>
            </a:r>
            <a:endParaRPr lang="pt-PT" sz="32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Jornais : de 2 a 6 semanas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Embalagens de papel : de 1 a 4 meses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Cascas de frutas : 3 meses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Guardanapos : 3 meses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Pontas de Cigarros : 2 anos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Fósforos : 2 anos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Chicletes : 5 anos</a:t>
            </a:r>
          </a:p>
          <a:p>
            <a:pPr>
              <a:buNone/>
            </a:pPr>
            <a:r>
              <a:rPr lang="pt-PT" dirty="0" err="1" smtClean="0">
                <a:solidFill>
                  <a:schemeClr val="tx2"/>
                </a:solidFill>
              </a:rPr>
              <a:t>Náylon</a:t>
            </a:r>
            <a:r>
              <a:rPr lang="pt-PT" dirty="0" smtClean="0">
                <a:solidFill>
                  <a:schemeClr val="tx2"/>
                </a:solidFill>
              </a:rPr>
              <a:t> : de 30 a 40 anos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Latas de alumínio : de 100 a 500 anos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Tampas de Garrafas : de 100 a 500 anos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Pilhas e baterias : de 100 a 500 anos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Sacos e copos plásticos : 200 a 450 anos</a:t>
            </a:r>
          </a:p>
          <a:p>
            <a:pPr>
              <a:buNone/>
            </a:pPr>
            <a:r>
              <a:rPr lang="pt-PT" dirty="0" smtClean="0">
                <a:solidFill>
                  <a:schemeClr val="tx2"/>
                </a:solidFill>
              </a:rPr>
              <a:t>Garrafas e frascos de plástico / vidros : tempo indeterminado</a:t>
            </a:r>
          </a:p>
          <a:p>
            <a:pPr>
              <a:buNone/>
            </a:pPr>
            <a:endParaRPr lang="pt-PT" dirty="0"/>
          </a:p>
        </p:txBody>
      </p:sp>
      <p:pic>
        <p:nvPicPr>
          <p:cNvPr id="1026" name="Picture 2" descr="F:\EFA\STC\Trabalho sobre a reciclagem\imagens\reciclar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676400"/>
            <a:ext cx="255905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b="1" dirty="0" smtClean="0"/>
              <a:t>Resíduos biodegradáveis</a:t>
            </a:r>
            <a:endParaRPr lang="pt-PT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sz="2400" dirty="0" smtClean="0">
                <a:solidFill>
                  <a:schemeClr val="tx2"/>
                </a:solidFill>
              </a:rPr>
              <a:t>Os </a:t>
            </a:r>
            <a:r>
              <a:rPr lang="pt-PT" sz="2400" dirty="0" smtClean="0">
                <a:solidFill>
                  <a:schemeClr val="tx2"/>
                </a:solidFill>
              </a:rPr>
              <a:t>resíduos biodegradáveis, são todas as </a:t>
            </a:r>
            <a:r>
              <a:rPr lang="pt-PT" sz="2400" dirty="0" smtClean="0">
                <a:solidFill>
                  <a:schemeClr val="tx2"/>
                </a:solidFill>
              </a:rPr>
              <a:t>matérias orgânicas </a:t>
            </a:r>
            <a:r>
              <a:rPr lang="pt-PT" sz="2400" dirty="0" smtClean="0">
                <a:solidFill>
                  <a:schemeClr val="tx2"/>
                </a:solidFill>
              </a:rPr>
              <a:t>que se decompõem por acção de micróbios, microrganismos, fungos, pequenos animais e plantas. Resultando depois em material estável, semelhante ao húmus.</a:t>
            </a:r>
          </a:p>
        </p:txBody>
      </p:sp>
      <p:pic>
        <p:nvPicPr>
          <p:cNvPr id="4" name="Imagem 3" descr="Homem a composta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200400"/>
            <a:ext cx="3124200" cy="3154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181</TotalTime>
  <Words>515</Words>
  <Application>Microsoft Office PowerPoint</Application>
  <PresentationFormat>Apresentação no Ecrã (4:3)</PresentationFormat>
  <Paragraphs>80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Solstício</vt:lpstr>
      <vt:lpstr>Diapositivo 1</vt:lpstr>
      <vt:lpstr>A reciclagem</vt:lpstr>
      <vt:lpstr>A Reciclagem</vt:lpstr>
      <vt:lpstr>As vantagens da reciclagem</vt:lpstr>
      <vt:lpstr>Diapositivo 5</vt:lpstr>
      <vt:lpstr>Vantagens da separação selectiva dos resíduos</vt:lpstr>
      <vt:lpstr>Tipos de reciclagem</vt:lpstr>
      <vt:lpstr>Tempos de absorção de algumas substâncias pelo meio ambiente</vt:lpstr>
      <vt:lpstr>Resíduos biodegradáveis</vt:lpstr>
      <vt:lpstr>Resíduos recicláveis passíveis de entrega em entidades especializadas</vt:lpstr>
      <vt:lpstr>Produção de energia através de resíduos recicláveis</vt:lpstr>
      <vt:lpstr>Reflexão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sobre a reciclagem</dc:title>
  <dc:creator>Aluno</dc:creator>
  <cp:lastModifiedBy>Aluno</cp:lastModifiedBy>
  <cp:revision>20</cp:revision>
  <dcterms:created xsi:type="dcterms:W3CDTF">2011-02-14T21:49:25Z</dcterms:created>
  <dcterms:modified xsi:type="dcterms:W3CDTF">2011-04-04T19:41:59Z</dcterms:modified>
</cp:coreProperties>
</file>