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569E66-70F0-4B11-89A8-33291261F698}" type="datetimeFigureOut">
              <a:rPr lang="pt-PT" smtClean="0"/>
              <a:pPr/>
              <a:t>11-01-2012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DA14B-8EC2-4F74-A464-CD60DF734D7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DA14B-8EC2-4F74-A464-CD60DF734D7B}" type="slidenum">
              <a:rPr lang="pt-PT" smtClean="0"/>
              <a:pPr/>
              <a:t>1</a:t>
            </a:fld>
            <a:endParaRPr lang="pt-P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e Conteúdo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pt-PT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 no ícone para adicionar uma imagem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4A3E61B-3AB3-490F-90D4-269C8A444AE7}" type="datetimeFigureOut">
              <a:rPr lang="en-US" smtClean="0"/>
              <a:pPr/>
              <a:t>1/11/2012</a:t>
            </a:fld>
            <a:endParaRPr lang="en-US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745C66F-FC7B-4C52-931F-EAABACA1CBD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4191000"/>
            <a:ext cx="8229600" cy="1828800"/>
          </a:xfrm>
          <a:effectLst/>
          <a:scene3d>
            <a:camera prst="perspectiveBelow"/>
            <a:lightRig rig="soft" dir="t">
              <a:rot lat="0" lon="0" rev="17220000"/>
            </a:lightRig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P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Sistemas monetários </a:t>
            </a:r>
            <a:br>
              <a:rPr lang="pt-P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P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e </a:t>
            </a:r>
            <a:br>
              <a:rPr lang="pt-P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pt-PT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latin typeface="Times New Roman" pitchFamily="18" charset="0"/>
                <a:cs typeface="Times New Roman" pitchFamily="18" charset="0"/>
              </a:rPr>
              <a:t>financeiros</a:t>
            </a:r>
            <a:endParaRPr lang="pt-PT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ubtítulo 2"/>
          <p:cNvSpPr>
            <a:spLocks noGrp="1"/>
          </p:cNvSpPr>
          <p:nvPr>
            <p:ph type="subTitle" idx="1"/>
          </p:nvPr>
        </p:nvSpPr>
        <p:spPr>
          <a:xfrm>
            <a:off x="1143000" y="1371600"/>
            <a:ext cx="6400800" cy="1752600"/>
          </a:xfrm>
        </p:spPr>
        <p:txBody>
          <a:bodyPr>
            <a:normAutofit fontScale="92500" lnSpcReduction="20000"/>
          </a:bodyPr>
          <a:lstStyle/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Agrupamento de Escolas de Alijó</a:t>
            </a: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Escola EB 2,3 do Pinhão</a:t>
            </a: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CLC </a:t>
            </a:r>
          </a:p>
          <a:p>
            <a:r>
              <a:rPr lang="pt-PT" b="1" dirty="0" smtClean="0">
                <a:latin typeface="Times New Roman" pitchFamily="18" charset="0"/>
                <a:cs typeface="Times New Roman" pitchFamily="18" charset="0"/>
              </a:rPr>
              <a:t>Núcleo Gerador 4: Gestão e Economia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3008313" cy="444500"/>
          </a:xfrm>
          <a:scene3d>
            <a:camera prst="perspectiveBelow"/>
            <a:lightRig rig="soft" dir="t">
              <a:rot lat="0" lon="0" rev="16800000"/>
            </a:lightRig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pt-PT" sz="2800" b="1" cap="all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Noviconta</a:t>
            </a:r>
            <a:endParaRPr lang="pt-PT" sz="2800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empresa, “</a:t>
            </a:r>
            <a:r>
              <a:rPr lang="pt-PT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Noviconta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”, funciona sobe um organograma vertical, Gerido pela Administração. 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Departamento </a:t>
            </a:r>
            <a:r>
              <a:rPr lang="pt-PT" b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Finaceiro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rege-se por ordens da 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Administração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assim como e a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Coordenação Operacional 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Departamento Comercial e Marketing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 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Departamento de Qualidade </a:t>
            </a: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interliga o Departamento Comercial e Marketing com a Coordenação Operacional estando assim, responsável por manter a qualidade dos serviços.</a:t>
            </a:r>
          </a:p>
          <a:p>
            <a:pPr>
              <a:lnSpc>
                <a:spcPct val="150000"/>
              </a:lnSpc>
            </a:pPr>
            <a:r>
              <a:rPr lang="pt-PT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 Coordenação Operacional é responsável pelas </a:t>
            </a:r>
            <a:r>
              <a:rPr lang="pt-PT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Equipas de Trabalho.</a:t>
            </a:r>
          </a:p>
          <a:p>
            <a:endParaRPr lang="pt-PT" dirty="0">
              <a:solidFill>
                <a:schemeClr val="bg1"/>
              </a:solidFill>
            </a:endParaRP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 descr="F:\EFA\organigrama_pt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33800" y="914400"/>
            <a:ext cx="4891088" cy="4649787"/>
          </a:xfrm>
          <a:prstGeom prst="rect">
            <a:avLst/>
          </a:prstGeom>
          <a:noFill/>
          <a:scene3d>
            <a:camera prst="perspectiveHeroicExtremeLeftFacing"/>
            <a:lightRig rig="threePt" dir="t"/>
          </a:scene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pt-PT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Diferentes tipos de Organogramas</a:t>
            </a:r>
            <a:endParaRPr lang="pt-PT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pic>
        <p:nvPicPr>
          <p:cNvPr id="3074" name="Picture 2" descr="F:\EFA\organograma_circular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600200"/>
            <a:ext cx="3231590" cy="2970212"/>
          </a:xfrm>
          <a:prstGeom prst="rect">
            <a:avLst/>
          </a:prstGeom>
          <a:noFill/>
        </p:spPr>
      </p:pic>
      <p:pic>
        <p:nvPicPr>
          <p:cNvPr id="3075" name="Picture 3" descr="F:\EFA\organograma_fpa_041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00400"/>
            <a:ext cx="3579813" cy="3275489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1000" y="4724400"/>
            <a:ext cx="381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b="1" dirty="0" smtClean="0">
                <a:solidFill>
                  <a:schemeClr val="bg1"/>
                </a:solidFill>
              </a:rPr>
              <a:t>Organograma Circular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953000" y="22098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Organograma Vertical</a:t>
            </a:r>
            <a:endParaRPr lang="pt-P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EFA\or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00600" y="1447800"/>
            <a:ext cx="3933737" cy="3013075"/>
          </a:xfrm>
          <a:prstGeom prst="rect">
            <a:avLst/>
          </a:prstGeom>
          <a:noFill/>
        </p:spPr>
      </p:pic>
      <p:pic>
        <p:nvPicPr>
          <p:cNvPr id="4099" name="Picture 3" descr="F:\EFA\hierarquia das necessidade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3429000"/>
            <a:ext cx="3810000" cy="2857500"/>
          </a:xfrm>
          <a:prstGeom prst="rect">
            <a:avLst/>
          </a:prstGeom>
          <a:noFill/>
        </p:spPr>
      </p:pic>
      <p:sp>
        <p:nvSpPr>
          <p:cNvPr id="5" name="CaixaDeTexto 4"/>
          <p:cNvSpPr txBox="1"/>
          <p:nvPr/>
        </p:nvSpPr>
        <p:spPr>
          <a:xfrm>
            <a:off x="381000" y="2667000"/>
            <a:ext cx="3657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Organograma em Pirâmide</a:t>
            </a:r>
            <a:endParaRPr lang="pt-PT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4724400" y="48006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b="1" dirty="0" smtClean="0">
                <a:solidFill>
                  <a:schemeClr val="bg1"/>
                </a:solidFill>
              </a:rPr>
              <a:t>Organograma de Barras</a:t>
            </a:r>
            <a:endParaRPr lang="pt-PT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01762"/>
          </a:xfrm>
          <a:scene3d>
            <a:camera prst="perspectiveBelow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Funções dos diferentes colaboradores</a:t>
            </a:r>
            <a:b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e</a:t>
            </a:r>
            <a:b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pt-PT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Diferença Hierárq</a:t>
            </a:r>
            <a:r>
              <a:rPr lang="pt-PT" sz="2800" dirty="0" smtClean="0"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uica</a:t>
            </a:r>
            <a:endParaRPr lang="pt-PT" sz="2800" dirty="0">
              <a:effectLst>
                <a:outerShdw blurRad="38100" dist="38100" dir="2700000" algn="tl" rotWithShape="0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Funções dos diferentes colaboradores</a:t>
            </a: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-</a:t>
            </a:r>
            <a:r>
              <a:rPr lang="pt-PT" sz="1600" b="1" dirty="0" smtClean="0">
                <a:solidFill>
                  <a:schemeClr val="bg1"/>
                </a:solidFill>
              </a:rPr>
              <a:t>Administração</a:t>
            </a:r>
            <a:r>
              <a:rPr lang="pt-PT" sz="1600" dirty="0" smtClean="0">
                <a:solidFill>
                  <a:schemeClr val="bg1"/>
                </a:solidFill>
              </a:rPr>
              <a:t>: tem como função gerir a empresa</a:t>
            </a: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-</a:t>
            </a:r>
            <a:r>
              <a:rPr lang="pt-PT" sz="1600" b="1" dirty="0" smtClean="0">
                <a:solidFill>
                  <a:schemeClr val="bg1"/>
                </a:solidFill>
              </a:rPr>
              <a:t>Departamento financeiro</a:t>
            </a:r>
            <a:r>
              <a:rPr lang="pt-PT" sz="1600" dirty="0" smtClean="0">
                <a:solidFill>
                  <a:schemeClr val="bg1"/>
                </a:solidFill>
              </a:rPr>
              <a:t>: controla a gestão financeira</a:t>
            </a: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 -</a:t>
            </a:r>
            <a:r>
              <a:rPr lang="pt-PT" sz="1600" b="1" dirty="0" smtClean="0">
                <a:solidFill>
                  <a:schemeClr val="bg1"/>
                </a:solidFill>
              </a:rPr>
              <a:t>Coordenação operacional</a:t>
            </a:r>
            <a:r>
              <a:rPr lang="pt-PT" sz="1600" dirty="0" smtClean="0">
                <a:solidFill>
                  <a:schemeClr val="bg1"/>
                </a:solidFill>
              </a:rPr>
              <a:t>: orienta as funções das equipas de trabalhadores e o departamento de qualidade</a:t>
            </a: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-</a:t>
            </a:r>
            <a:r>
              <a:rPr lang="pt-PT" sz="1600" b="1" dirty="0" smtClean="0">
                <a:solidFill>
                  <a:schemeClr val="bg1"/>
                </a:solidFill>
              </a:rPr>
              <a:t>Departamento comercial e de marketing</a:t>
            </a:r>
            <a:r>
              <a:rPr lang="pt-PT" sz="1600" dirty="0" smtClean="0">
                <a:solidFill>
                  <a:schemeClr val="bg1"/>
                </a:solidFill>
              </a:rPr>
              <a:t>: responsável pela publicidade da empresa e pelas vendas</a:t>
            </a:r>
          </a:p>
          <a:p>
            <a:pPr marL="651510" indent="-514350">
              <a:buNone/>
            </a:pPr>
            <a:r>
              <a:rPr lang="pt-PT" sz="1600" b="1" dirty="0" smtClean="0">
                <a:solidFill>
                  <a:schemeClr val="bg1"/>
                </a:solidFill>
              </a:rPr>
              <a:t>-Departamento de qualidade</a:t>
            </a:r>
            <a:r>
              <a:rPr lang="pt-PT" sz="1600" dirty="0" smtClean="0">
                <a:solidFill>
                  <a:schemeClr val="bg1"/>
                </a:solidFill>
              </a:rPr>
              <a:t>: Assegura a qualidade dos </a:t>
            </a:r>
            <a:r>
              <a:rPr lang="pt-PT" sz="1600" smtClean="0">
                <a:solidFill>
                  <a:schemeClr val="bg1"/>
                </a:solidFill>
              </a:rPr>
              <a:t>serviços prestados</a:t>
            </a:r>
            <a:endParaRPr lang="pt-PT" sz="1600" dirty="0" smtClean="0">
              <a:solidFill>
                <a:schemeClr val="bg1"/>
              </a:solidFill>
            </a:endParaRP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Diferença hierárquica</a:t>
            </a:r>
          </a:p>
          <a:p>
            <a:pPr marL="651510" indent="-514350">
              <a:buNone/>
            </a:pPr>
            <a:r>
              <a:rPr lang="pt-PT" sz="1600" dirty="0" smtClean="0">
                <a:solidFill>
                  <a:schemeClr val="bg1"/>
                </a:solidFill>
              </a:rPr>
              <a:t>Esta empresa está dividida em três sectores, o sector administrativo que exerce funções sobre os sectores financeiro, operacional e comercial. Por sua vez, o departamento operacional e comercial comandam o departamento de qualidade. Por fim, as equipas de trabalho são dirigidas pelo departamento operacional.</a:t>
            </a:r>
          </a:p>
          <a:p>
            <a:pPr marL="651510" indent="-514350">
              <a:buNone/>
            </a:pPr>
            <a:endParaRPr lang="pt-PT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scene3d>
            <a:camera prst="perspectiveBelow"/>
            <a:lightRig rig="threePt" dir="t"/>
          </a:scene3d>
          <a:sp3d>
            <a:bevelT prst="relaxedInset"/>
          </a:sp3d>
        </p:spPr>
        <p:style>
          <a:lnRef idx="0">
            <a:scrgbClr r="0" g="0" b="0"/>
          </a:lnRef>
          <a:fillRef idx="1003">
            <a:schemeClr val="dk1"/>
          </a:fillRef>
          <a:effectRef idx="0">
            <a:scrgbClr r="0" g="0" b="0"/>
          </a:effectRef>
          <a:fontRef idx="major"/>
        </p:style>
        <p:txBody>
          <a:bodyPr>
            <a:no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pt-PT" sz="3600" dirty="0" smtClean="0"/>
              <a:t>Comunicação organizacional</a:t>
            </a:r>
            <a:endParaRPr lang="pt-PT" sz="36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>
                <a:solidFill>
                  <a:schemeClr val="bg1"/>
                </a:solidFill>
              </a:rPr>
              <a:t>Dentro de uma empresa, a comunicação entre os diversos sectores, é fundamental, e actualmente,  com as novas tecnologias a rapidez de informação, muitas vezes em tempo real, permite uma comunicação muito mais eficiente. Há diversos tipos de suporte para que isto funcione, correctamente, como por exemplo, através de telemóvel, e-mail, fax ou videoconferência. </a:t>
            </a:r>
            <a:endParaRPr lang="pt-PT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PT" dirty="0"/>
          </a:p>
        </p:txBody>
      </p:sp>
      <p:pic>
        <p:nvPicPr>
          <p:cNvPr id="1026" name="Picture 2" descr="F:\EFA\CLC\untitled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09600"/>
            <a:ext cx="3276600" cy="2180428"/>
          </a:xfrm>
          <a:prstGeom prst="rect">
            <a:avLst/>
          </a:prstGeom>
          <a:noFill/>
        </p:spPr>
      </p:pic>
      <p:pic>
        <p:nvPicPr>
          <p:cNvPr id="1027" name="Picture 3" descr="F:\EFA\CLC\untitled 001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609600"/>
            <a:ext cx="3190875" cy="2817049"/>
          </a:xfrm>
          <a:prstGeom prst="rect">
            <a:avLst/>
          </a:prstGeom>
          <a:noFill/>
        </p:spPr>
      </p:pic>
      <p:pic>
        <p:nvPicPr>
          <p:cNvPr id="1028" name="Picture 4" descr="F:\EFA\CLC\imagesCAM0B0EJ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3276600"/>
            <a:ext cx="3528646" cy="2667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Trabalho realizado por: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PT" dirty="0" smtClean="0"/>
              <a:t> Antónia Lima</a:t>
            </a:r>
          </a:p>
          <a:p>
            <a:pPr>
              <a:buNone/>
            </a:pPr>
            <a:r>
              <a:rPr lang="pt-PT" dirty="0" smtClean="0"/>
              <a:t> Maria João Guerra</a:t>
            </a:r>
          </a:p>
          <a:p>
            <a:pPr>
              <a:buNone/>
            </a:pPr>
            <a:r>
              <a:rPr lang="pt-PT" dirty="0" smtClean="0"/>
              <a:t> Carlos Dias</a:t>
            </a:r>
          </a:p>
          <a:p>
            <a:pPr>
              <a:buNone/>
            </a:pPr>
            <a:r>
              <a:rPr lang="pt-PT" dirty="0" smtClean="0"/>
              <a:t> Márcio Capitão</a:t>
            </a:r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192</TotalTime>
  <Words>314</Words>
  <Application>Microsoft Office PowerPoint</Application>
  <PresentationFormat>Apresentação no Ecrã (4:3)</PresentationFormat>
  <Paragraphs>32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8</vt:i4>
      </vt:variant>
    </vt:vector>
  </HeadingPairs>
  <TitlesOfParts>
    <vt:vector size="9" baseType="lpstr">
      <vt:lpstr>Vértice</vt:lpstr>
      <vt:lpstr>Sistemas monetários  e  financeiros</vt:lpstr>
      <vt:lpstr>Noviconta</vt:lpstr>
      <vt:lpstr>Diferentes tipos de Organogramas</vt:lpstr>
      <vt:lpstr>Diapositivo 4</vt:lpstr>
      <vt:lpstr>Funções dos diferentes colaboradores e Diferença Hierárquica</vt:lpstr>
      <vt:lpstr>Comunicação organizacional</vt:lpstr>
      <vt:lpstr>Diapositivo 7</vt:lpstr>
      <vt:lpstr>Trabalho realizado por: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Aluno</dc:creator>
  <cp:lastModifiedBy>Aluno</cp:lastModifiedBy>
  <cp:revision>21</cp:revision>
  <dcterms:created xsi:type="dcterms:W3CDTF">2011-12-05T20:21:07Z</dcterms:created>
  <dcterms:modified xsi:type="dcterms:W3CDTF">2012-01-11T21:52:35Z</dcterms:modified>
</cp:coreProperties>
</file>