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69E66-70F0-4B11-89A8-33291261F698}" type="datetimeFigureOut">
              <a:rPr lang="pt-PT" smtClean="0"/>
              <a:pPr/>
              <a:t>11-01-2012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8DA14B-8EC2-4F74-A464-CD60DF734D7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8DA14B-8EC2-4F74-A464-CD60DF734D7B}" type="slidenum">
              <a:rPr lang="pt-PT" smtClean="0"/>
              <a:pPr/>
              <a:t>1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PT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4A3E61B-3AB3-490F-90D4-269C8A444AE7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7200" y="4191000"/>
            <a:ext cx="8229600" cy="1828800"/>
          </a:xfrm>
          <a:effectLst/>
          <a:scene3d>
            <a:camera prst="perspectiveBelow"/>
            <a:lightRig rig="soft" dir="t">
              <a:rot lat="0" lon="0" rev="17220000"/>
            </a:lightRig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>
            <a:normAutofit fontScale="90000"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pt-PT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Sistemas monetários </a:t>
            </a:r>
            <a:br>
              <a:rPr lang="pt-PT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t-PT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e </a:t>
            </a:r>
            <a:br>
              <a:rPr lang="pt-PT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t-PT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financeiros</a:t>
            </a:r>
            <a:endParaRPr lang="pt-PT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ítulo 2"/>
          <p:cNvSpPr>
            <a:spLocks noGrp="1"/>
          </p:cNvSpPr>
          <p:nvPr>
            <p:ph type="subTitle" idx="1"/>
          </p:nvPr>
        </p:nvSpPr>
        <p:spPr>
          <a:xfrm>
            <a:off x="1143000" y="1371600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pt-PT" b="1" dirty="0" smtClean="0">
                <a:latin typeface="Times New Roman" pitchFamily="18" charset="0"/>
                <a:cs typeface="Times New Roman" pitchFamily="18" charset="0"/>
              </a:rPr>
              <a:t>Agrupamento de Escolas de Alijó</a:t>
            </a:r>
          </a:p>
          <a:p>
            <a:r>
              <a:rPr lang="pt-PT" b="1" dirty="0" smtClean="0">
                <a:latin typeface="Times New Roman" pitchFamily="18" charset="0"/>
                <a:cs typeface="Times New Roman" pitchFamily="18" charset="0"/>
              </a:rPr>
              <a:t>Escola EB 2,3 do Pinhão</a:t>
            </a:r>
          </a:p>
          <a:p>
            <a:r>
              <a:rPr lang="pt-PT" b="1" dirty="0" smtClean="0">
                <a:latin typeface="Times New Roman" pitchFamily="18" charset="0"/>
                <a:cs typeface="Times New Roman" pitchFamily="18" charset="0"/>
              </a:rPr>
              <a:t>CLC </a:t>
            </a:r>
          </a:p>
          <a:p>
            <a:r>
              <a:rPr lang="pt-PT" b="1" dirty="0" smtClean="0">
                <a:latin typeface="Times New Roman" pitchFamily="18" charset="0"/>
                <a:cs typeface="Times New Roman" pitchFamily="18" charset="0"/>
              </a:rPr>
              <a:t>Núcleo Gerador 4: Gestão e Economia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3008313" cy="444500"/>
          </a:xfrm>
          <a:scene3d>
            <a:camera prst="perspectiveBelow"/>
            <a:lightRig rig="soft" dir="t">
              <a:rot lat="0" lon="0" rev="16800000"/>
            </a:lightRig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pt-PT" sz="28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Noviconta</a:t>
            </a:r>
            <a:endParaRPr lang="pt-PT" sz="2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pt-P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empresa, “</a:t>
            </a:r>
            <a:r>
              <a:rPr lang="pt-PT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Noviconta</a:t>
            </a:r>
            <a:r>
              <a:rPr lang="pt-P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”, funciona sobe um organograma vertical, Gerido pela Administração. </a:t>
            </a:r>
          </a:p>
          <a:p>
            <a:pPr>
              <a:lnSpc>
                <a:spcPct val="150000"/>
              </a:lnSpc>
            </a:pPr>
            <a:r>
              <a:rPr lang="pt-P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pt-P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Departamento </a:t>
            </a:r>
            <a:r>
              <a:rPr lang="pt-PT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Finaceiro</a:t>
            </a:r>
            <a:r>
              <a:rPr lang="pt-P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rege-se por ordens da </a:t>
            </a:r>
            <a:r>
              <a:rPr lang="pt-P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Administração</a:t>
            </a:r>
            <a:r>
              <a:rPr lang="pt-P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assim como e a</a:t>
            </a:r>
            <a:r>
              <a:rPr lang="pt-P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Coordenação Operacional </a:t>
            </a:r>
            <a:r>
              <a:rPr lang="pt-P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pt-P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Departamento Comercial e Marketing</a:t>
            </a:r>
            <a:r>
              <a:rPr lang="pt-P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pt-P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pt-P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Departamento de Qualidade </a:t>
            </a:r>
            <a:r>
              <a:rPr lang="pt-P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interliga o Departamento Comercial e Marketing com a Coordenação Operacional estando assim, responsável por manter a qualidade dos serviços.</a:t>
            </a:r>
          </a:p>
          <a:p>
            <a:pPr>
              <a:lnSpc>
                <a:spcPct val="150000"/>
              </a:lnSpc>
            </a:pPr>
            <a:r>
              <a:rPr lang="pt-P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Coordenação Operacional é responsável pelas </a:t>
            </a:r>
            <a:r>
              <a:rPr lang="pt-P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Equipas de Trabalho.</a:t>
            </a:r>
          </a:p>
          <a:p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pt-PT" dirty="0"/>
          </a:p>
        </p:txBody>
      </p:sp>
      <p:pic>
        <p:nvPicPr>
          <p:cNvPr id="1026" name="Picture 2" descr="F:\EFA\organigrama_p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914400"/>
            <a:ext cx="4891088" cy="4649787"/>
          </a:xfrm>
          <a:prstGeom prst="rect">
            <a:avLst/>
          </a:prstGeom>
          <a:noFill/>
          <a:scene3d>
            <a:camera prst="perspectiveHeroicExtremeLeftFacing"/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cene3d>
            <a:camera prst="perspectiveBelow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pt-PT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Diferentes tipos de Organogramas</a:t>
            </a:r>
            <a:endParaRPr lang="pt-PT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3074" name="Picture 2" descr="F:\EFA\organograma_circula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00200"/>
            <a:ext cx="3231590" cy="2970212"/>
          </a:xfrm>
          <a:prstGeom prst="rect">
            <a:avLst/>
          </a:prstGeom>
          <a:noFill/>
        </p:spPr>
      </p:pic>
      <p:pic>
        <p:nvPicPr>
          <p:cNvPr id="3075" name="Picture 3" descr="F:\EFA\organograma_fpa_04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3200400"/>
            <a:ext cx="3579813" cy="3275489"/>
          </a:xfrm>
          <a:prstGeom prst="rect">
            <a:avLst/>
          </a:prstGeom>
          <a:noFill/>
        </p:spPr>
      </p:pic>
      <p:sp>
        <p:nvSpPr>
          <p:cNvPr id="5" name="CaixaDeTexto 4"/>
          <p:cNvSpPr txBox="1"/>
          <p:nvPr/>
        </p:nvSpPr>
        <p:spPr>
          <a:xfrm>
            <a:off x="381000" y="47244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chemeClr val="bg1"/>
                </a:solidFill>
              </a:rPr>
              <a:t>Organograma Circular</a:t>
            </a:r>
            <a:endParaRPr lang="pt-PT" b="1" dirty="0">
              <a:solidFill>
                <a:schemeClr val="bg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953000" y="22098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/>
                </a:solidFill>
              </a:rPr>
              <a:t>Organograma Vertical</a:t>
            </a:r>
            <a:endParaRPr lang="pt-PT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:\EFA\or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1447800"/>
            <a:ext cx="3933737" cy="3013075"/>
          </a:xfrm>
          <a:prstGeom prst="rect">
            <a:avLst/>
          </a:prstGeom>
          <a:noFill/>
        </p:spPr>
      </p:pic>
      <p:pic>
        <p:nvPicPr>
          <p:cNvPr id="4099" name="Picture 3" descr="F:\EFA\hierarquia das necessidad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429000"/>
            <a:ext cx="3810000" cy="2857500"/>
          </a:xfrm>
          <a:prstGeom prst="rect">
            <a:avLst/>
          </a:prstGeom>
          <a:noFill/>
        </p:spPr>
      </p:pic>
      <p:sp>
        <p:nvSpPr>
          <p:cNvPr id="5" name="CaixaDeTexto 4"/>
          <p:cNvSpPr txBox="1"/>
          <p:nvPr/>
        </p:nvSpPr>
        <p:spPr>
          <a:xfrm>
            <a:off x="381000" y="26670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/>
                </a:solidFill>
              </a:rPr>
              <a:t>Organograma em Pirâmide</a:t>
            </a:r>
            <a:endParaRPr lang="pt-PT" b="1" dirty="0">
              <a:solidFill>
                <a:schemeClr val="bg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724400" y="4800600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/>
                </a:solidFill>
              </a:rPr>
              <a:t>Organograma de Barras</a:t>
            </a:r>
            <a:endParaRPr lang="pt-PT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scene3d>
            <a:camera prst="perspectiveBelow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pt-P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Funções dos diferentes colaboradores</a:t>
            </a:r>
            <a:br>
              <a:rPr lang="pt-P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pt-P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</a:t>
            </a:r>
            <a:br>
              <a:rPr lang="pt-P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pt-P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Diferença Hierárq</a:t>
            </a:r>
            <a:r>
              <a:rPr lang="pt-PT" sz="2800" dirty="0" smtClean="0"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uica</a:t>
            </a:r>
            <a:endParaRPr lang="pt-PT" sz="2800" dirty="0"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1510" indent="-514350">
              <a:buNone/>
            </a:pPr>
            <a:r>
              <a:rPr lang="pt-PT" sz="1600" dirty="0" smtClean="0">
                <a:solidFill>
                  <a:schemeClr val="bg1"/>
                </a:solidFill>
              </a:rPr>
              <a:t>Funções dos diferentes colaboradores</a:t>
            </a:r>
          </a:p>
          <a:p>
            <a:pPr marL="651510" indent="-514350">
              <a:buNone/>
            </a:pPr>
            <a:r>
              <a:rPr lang="pt-PT" sz="1600" dirty="0" smtClean="0">
                <a:solidFill>
                  <a:schemeClr val="bg1"/>
                </a:solidFill>
              </a:rPr>
              <a:t>-</a:t>
            </a:r>
            <a:r>
              <a:rPr lang="pt-PT" sz="1600" b="1" dirty="0" smtClean="0">
                <a:solidFill>
                  <a:schemeClr val="bg1"/>
                </a:solidFill>
              </a:rPr>
              <a:t>Administração</a:t>
            </a:r>
            <a:r>
              <a:rPr lang="pt-PT" sz="1600" dirty="0" smtClean="0">
                <a:solidFill>
                  <a:schemeClr val="bg1"/>
                </a:solidFill>
              </a:rPr>
              <a:t>: tem como função gerir a empresa</a:t>
            </a:r>
          </a:p>
          <a:p>
            <a:pPr marL="651510" indent="-514350">
              <a:buNone/>
            </a:pPr>
            <a:r>
              <a:rPr lang="pt-PT" sz="1600" dirty="0" smtClean="0">
                <a:solidFill>
                  <a:schemeClr val="bg1"/>
                </a:solidFill>
              </a:rPr>
              <a:t>-</a:t>
            </a:r>
            <a:r>
              <a:rPr lang="pt-PT" sz="1600" b="1" dirty="0" smtClean="0">
                <a:solidFill>
                  <a:schemeClr val="bg1"/>
                </a:solidFill>
              </a:rPr>
              <a:t>Departamento financeiro</a:t>
            </a:r>
            <a:r>
              <a:rPr lang="pt-PT" sz="1600" dirty="0" smtClean="0">
                <a:solidFill>
                  <a:schemeClr val="bg1"/>
                </a:solidFill>
              </a:rPr>
              <a:t>: controla a gestão financeira</a:t>
            </a:r>
          </a:p>
          <a:p>
            <a:pPr marL="651510" indent="-514350">
              <a:buNone/>
            </a:pPr>
            <a:r>
              <a:rPr lang="pt-PT" sz="1600" dirty="0" smtClean="0">
                <a:solidFill>
                  <a:schemeClr val="bg1"/>
                </a:solidFill>
              </a:rPr>
              <a:t> -</a:t>
            </a:r>
            <a:r>
              <a:rPr lang="pt-PT" sz="1600" b="1" dirty="0" smtClean="0">
                <a:solidFill>
                  <a:schemeClr val="bg1"/>
                </a:solidFill>
              </a:rPr>
              <a:t>Coordenação operacional</a:t>
            </a:r>
            <a:r>
              <a:rPr lang="pt-PT" sz="1600" dirty="0" smtClean="0">
                <a:solidFill>
                  <a:schemeClr val="bg1"/>
                </a:solidFill>
              </a:rPr>
              <a:t>: orienta as funções das equipas de trabalhadores e o departamento de qualidade</a:t>
            </a:r>
          </a:p>
          <a:p>
            <a:pPr marL="651510" indent="-514350">
              <a:buNone/>
            </a:pPr>
            <a:r>
              <a:rPr lang="pt-PT" sz="1600" dirty="0" smtClean="0">
                <a:solidFill>
                  <a:schemeClr val="bg1"/>
                </a:solidFill>
              </a:rPr>
              <a:t>-</a:t>
            </a:r>
            <a:r>
              <a:rPr lang="pt-PT" sz="1600" b="1" dirty="0" smtClean="0">
                <a:solidFill>
                  <a:schemeClr val="bg1"/>
                </a:solidFill>
              </a:rPr>
              <a:t>Departamento comercial e de marketing</a:t>
            </a:r>
            <a:r>
              <a:rPr lang="pt-PT" sz="1600" dirty="0" smtClean="0">
                <a:solidFill>
                  <a:schemeClr val="bg1"/>
                </a:solidFill>
              </a:rPr>
              <a:t>: responsável pela publicidade da empresa e pelas vendas</a:t>
            </a:r>
          </a:p>
          <a:p>
            <a:pPr marL="651510" indent="-514350">
              <a:buNone/>
            </a:pPr>
            <a:r>
              <a:rPr lang="pt-PT" sz="1600" b="1" dirty="0" smtClean="0">
                <a:solidFill>
                  <a:schemeClr val="bg1"/>
                </a:solidFill>
              </a:rPr>
              <a:t>-Departamento de qualidade</a:t>
            </a:r>
            <a:r>
              <a:rPr lang="pt-PT" sz="1600" dirty="0" smtClean="0">
                <a:solidFill>
                  <a:schemeClr val="bg1"/>
                </a:solidFill>
              </a:rPr>
              <a:t>: Assegura a qualidade dos </a:t>
            </a:r>
            <a:r>
              <a:rPr lang="pt-PT" sz="1600" smtClean="0">
                <a:solidFill>
                  <a:schemeClr val="bg1"/>
                </a:solidFill>
              </a:rPr>
              <a:t>serviços prestados</a:t>
            </a:r>
            <a:endParaRPr lang="pt-PT" sz="1600" dirty="0" smtClean="0">
              <a:solidFill>
                <a:schemeClr val="bg1"/>
              </a:solidFill>
            </a:endParaRPr>
          </a:p>
          <a:p>
            <a:pPr marL="651510" indent="-514350">
              <a:buNone/>
            </a:pPr>
            <a:r>
              <a:rPr lang="pt-PT" sz="1600" dirty="0" smtClean="0">
                <a:solidFill>
                  <a:schemeClr val="bg1"/>
                </a:solidFill>
              </a:rPr>
              <a:t>Diferença hierárquica</a:t>
            </a:r>
          </a:p>
          <a:p>
            <a:pPr marL="651510" indent="-514350">
              <a:buNone/>
            </a:pPr>
            <a:r>
              <a:rPr lang="pt-PT" sz="1600" dirty="0" smtClean="0">
                <a:solidFill>
                  <a:schemeClr val="bg1"/>
                </a:solidFill>
              </a:rPr>
              <a:t>Esta empresa está dividida em três sectores, o sector administrativo que exerce funções sobre os sectores financeiro, operacional e comercial. Por sua vez, o departamento operacional e comercial comandam o departamento de qualidade. Por fim, as equipas de trabalho são dirigidas pelo departamento operacional.</a:t>
            </a:r>
          </a:p>
          <a:p>
            <a:pPr marL="651510" indent="-514350">
              <a:buNone/>
            </a:pPr>
            <a:endParaRPr lang="pt-PT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cene3d>
            <a:camera prst="perspectiveBelow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pt-PT" sz="3600" dirty="0" smtClean="0"/>
              <a:t>Comunicação organizacional</a:t>
            </a:r>
            <a:endParaRPr lang="pt-PT" sz="36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PT" dirty="0" smtClean="0">
                <a:solidFill>
                  <a:schemeClr val="bg1"/>
                </a:solidFill>
              </a:rPr>
              <a:t>Dentro de uma empresa, a comunicação entre os diversos sectores, é fundamental, e actualmente,  com as novas tecnologias a rapidez de informação, muitas vezes em tempo real, permite uma comunicação muito mais eficiente. Há diversos tipos de suporte para que isto funcione, correctamente, como por exemplo, através de telemóvel, e-mail, fax ou videoconferência. </a:t>
            </a:r>
            <a:endParaRPr lang="pt-PT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/>
          </a:p>
        </p:txBody>
      </p:sp>
      <p:pic>
        <p:nvPicPr>
          <p:cNvPr id="1026" name="Picture 2" descr="F:\EFA\CLC\untitled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09600"/>
            <a:ext cx="3276600" cy="2180428"/>
          </a:xfrm>
          <a:prstGeom prst="rect">
            <a:avLst/>
          </a:prstGeom>
          <a:noFill/>
        </p:spPr>
      </p:pic>
      <p:pic>
        <p:nvPicPr>
          <p:cNvPr id="1027" name="Picture 3" descr="F:\EFA\CLC\untitled 001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609600"/>
            <a:ext cx="3190875" cy="2817049"/>
          </a:xfrm>
          <a:prstGeom prst="rect">
            <a:avLst/>
          </a:prstGeom>
          <a:noFill/>
        </p:spPr>
      </p:pic>
      <p:pic>
        <p:nvPicPr>
          <p:cNvPr id="1028" name="Picture 4" descr="F:\EFA\CLC\imagesCAM0B0EJ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5400" y="3276600"/>
            <a:ext cx="3528646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Trabalho realizado por: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PT" dirty="0" smtClean="0"/>
              <a:t> Antónia Lima</a:t>
            </a:r>
          </a:p>
          <a:p>
            <a:pPr>
              <a:buNone/>
            </a:pPr>
            <a:r>
              <a:rPr lang="pt-PT" dirty="0" smtClean="0"/>
              <a:t> Maria João Guerra</a:t>
            </a:r>
          </a:p>
          <a:p>
            <a:pPr>
              <a:buNone/>
            </a:pPr>
            <a:r>
              <a:rPr lang="pt-PT" dirty="0" smtClean="0"/>
              <a:t> Carlos Dias</a:t>
            </a:r>
          </a:p>
          <a:p>
            <a:pPr>
              <a:buNone/>
            </a:pPr>
            <a:r>
              <a:rPr lang="pt-PT" dirty="0" smtClean="0"/>
              <a:t> Márcio Capitão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192</TotalTime>
  <Words>314</Words>
  <Application>Microsoft Office PowerPoint</Application>
  <PresentationFormat>Apresentação no Ecrã (4:3)</PresentationFormat>
  <Paragraphs>32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8</vt:i4>
      </vt:variant>
    </vt:vector>
  </HeadingPairs>
  <TitlesOfParts>
    <vt:vector size="9" baseType="lpstr">
      <vt:lpstr>Vértice</vt:lpstr>
      <vt:lpstr>Sistemas monetários  e  financeiros</vt:lpstr>
      <vt:lpstr>Noviconta</vt:lpstr>
      <vt:lpstr>Diferentes tipos de Organogramas</vt:lpstr>
      <vt:lpstr>Diapositivo 4</vt:lpstr>
      <vt:lpstr>Funções dos diferentes colaboradores e Diferença Hierárquica</vt:lpstr>
      <vt:lpstr>Comunicação organizacional</vt:lpstr>
      <vt:lpstr>Diapositivo 7</vt:lpstr>
      <vt:lpstr>Trabalho realizado por: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Aluno</dc:creator>
  <cp:lastModifiedBy>Aluno</cp:lastModifiedBy>
  <cp:revision>21</cp:revision>
  <dcterms:created xsi:type="dcterms:W3CDTF">2011-12-05T20:21:07Z</dcterms:created>
  <dcterms:modified xsi:type="dcterms:W3CDTF">2012-01-11T21:52:35Z</dcterms:modified>
</cp:coreProperties>
</file>