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sldIdLst>
    <p:sldId id="256" r:id="rId2"/>
    <p:sldId id="262" r:id="rId3"/>
    <p:sldId id="261" r:id="rId4"/>
    <p:sldId id="263" r:id="rId5"/>
    <p:sldId id="257" r:id="rId6"/>
    <p:sldId id="264" r:id="rId7"/>
    <p:sldId id="265" r:id="rId8"/>
    <p:sldId id="266" r:id="rId9"/>
    <p:sldId id="267" r:id="rId10"/>
    <p:sldId id="268" r:id="rId11"/>
    <p:sldId id="269" r:id="rId12"/>
    <p:sldId id="258" r:id="rId13"/>
    <p:sldId id="270" r:id="rId14"/>
    <p:sldId id="259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duotone>
              <a:schemeClr val="bg2"/>
              <a:srgbClr val="FFF1C1"/>
            </a:duotone>
            <a:lum bright="-10000" contrast="-40000"/>
          </a:blip>
          <a:stretch>
            <a:fillRect/>
          </a:stretch>
        </p:blipFill>
        <p:spPr>
          <a:xfrm>
            <a:off x="1" y="5214950"/>
            <a:ext cx="1472173" cy="16430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1470025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1733" y="2759581"/>
            <a:ext cx="6100534" cy="1740989"/>
          </a:xfrm>
        </p:spPr>
        <p:txBody>
          <a:bodyPr anchor="t"/>
          <a:lstStyle>
            <a:lvl1pPr marL="0" indent="0" algn="ctr">
              <a:buNone/>
              <a:defRPr lang="zh-CN" altLang="en-US" dirty="0"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22D8-9D30-4172-B61B-7346E265205A}" type="datetimeFigureOut">
              <a:rPr lang="pt-PT" smtClean="0"/>
              <a:pPr/>
              <a:t>24-11-2011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D7763-C370-45A4-8340-BC39D2DF8BC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00176"/>
            <a:ext cx="8229600" cy="4714907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22D8-9D30-4172-B61B-7346E265205A}" type="datetimeFigureOut">
              <a:rPr lang="pt-PT" smtClean="0"/>
              <a:pPr/>
              <a:t>24-11-2011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D7763-C370-45A4-8340-BC39D2DF8BC7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286644" y="274638"/>
            <a:ext cx="1400156" cy="5940444"/>
          </a:xfrm>
        </p:spPr>
        <p:txBody>
          <a:bodyPr vert="eaVert"/>
          <a:lstStyle>
            <a:lvl1pPr algn="ctr">
              <a:defRPr>
                <a:effectLst>
                  <a:outerShdw dist="50800" dir="18900000" algn="tl" rotWithShape="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758006" cy="5940444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22D8-9D30-4172-B61B-7346E265205A}" type="datetimeFigureOut">
              <a:rPr lang="pt-PT" smtClean="0"/>
              <a:pPr/>
              <a:t>24-11-2011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D7763-C370-45A4-8340-BC39D2DF8BC7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22D8-9D30-4172-B61B-7346E265205A}" type="datetimeFigureOut">
              <a:rPr lang="pt-PT" smtClean="0"/>
              <a:pPr/>
              <a:t>24-11-2011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D7763-C370-45A4-8340-BC39D2DF8BC7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14336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643182"/>
            <a:ext cx="7772400" cy="1500187"/>
          </a:xfrm>
        </p:spPr>
        <p:txBody>
          <a:bodyPr anchor="b"/>
          <a:lstStyle>
            <a:lvl1pPr marL="0" indent="0">
              <a:buNone/>
              <a:defRPr lang="zh-CN" altLang="en-US" sz="2800" smtClean="0">
                <a:effectLst/>
              </a:defRPr>
            </a:lvl1pPr>
            <a:lvl2pPr marL="457200" indent="0">
              <a:buNone/>
              <a:defRPr lang="zh-CN" altLang="en-US" sz="2400" smtClean="0">
                <a:effectLst/>
              </a:defRPr>
            </a:lvl2pPr>
            <a:lvl3pPr marL="914400" indent="0">
              <a:buNone/>
              <a:defRPr lang="zh-CN" altLang="en-US" sz="2000" smtClean="0">
                <a:effectLst/>
              </a:defRPr>
            </a:lvl3pPr>
            <a:lvl4pPr marL="1371600" indent="0">
              <a:buNone/>
              <a:defRPr lang="zh-CN" altLang="en-US" sz="1600" smtClean="0">
                <a:effectLst/>
              </a:defRPr>
            </a:lvl4pPr>
            <a:lvl5pPr marL="1828800" indent="0">
              <a:buNone/>
              <a:defRPr lang="zh-CN" altLang="en-US" sz="1400" dirty="0" smtClean="0">
                <a:effectLst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22D8-9D30-4172-B61B-7346E265205A}" type="datetimeFigureOut">
              <a:rPr lang="pt-PT" smtClean="0"/>
              <a:pPr/>
              <a:t>24-11-2011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D7763-C370-45A4-8340-BC39D2DF8BC7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duotone>
              <a:schemeClr val="bg2"/>
              <a:srgbClr val="FFF1C1"/>
            </a:duotone>
            <a:lum bright="-10000" contrast="-30000"/>
          </a:blip>
          <a:stretch>
            <a:fillRect/>
          </a:stretch>
        </p:blipFill>
        <p:spPr>
          <a:xfrm>
            <a:off x="7480636" y="0"/>
            <a:ext cx="1663364" cy="235743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>
            <a:off x="0" y="0"/>
            <a:ext cx="6552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22D8-9D30-4172-B61B-7346E265205A}" type="datetimeFigureOut">
              <a:rPr lang="pt-PT" smtClean="0"/>
              <a:pPr/>
              <a:t>24-11-2011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D7763-C370-45A4-8340-BC39D2DF8BC7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ângulo 9"/>
          <p:cNvSpPr/>
          <p:nvPr/>
        </p:nvSpPr>
        <p:spPr>
          <a:xfrm>
            <a:off x="0" y="0"/>
            <a:ext cx="6408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22D8-9D30-4172-B61B-7346E265205A}" type="datetimeFigureOut">
              <a:rPr lang="pt-PT" smtClean="0"/>
              <a:pPr/>
              <a:t>24-11-2011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D7763-C370-45A4-8340-BC39D2DF8BC7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ângulo 5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22D8-9D30-4172-B61B-7346E265205A}" type="datetimeFigureOut">
              <a:rPr lang="pt-PT" smtClean="0"/>
              <a:pPr/>
              <a:t>24-11-2011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D7763-C370-45A4-8340-BC39D2DF8BC7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22D8-9D30-4172-B61B-7346E265205A}" type="datetimeFigureOut">
              <a:rPr lang="pt-PT" smtClean="0"/>
              <a:pPr/>
              <a:t>24-11-2011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D7763-C370-45A4-8340-BC39D2DF8BC7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>
            <a:off x="0" y="0"/>
            <a:ext cx="6732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1175" y="5357826"/>
            <a:ext cx="8226225" cy="768028"/>
          </a:xfrm>
        </p:spPr>
        <p:txBody>
          <a:bodyPr anchor="ctr"/>
          <a:lstStyle>
            <a:lvl1pPr algn="ctr">
              <a:defRPr lang="zh-CN" altLang="en-US" sz="3600" b="0" kern="1200" spc="50" dirty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0382" y="428604"/>
            <a:ext cx="5111750" cy="48577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5679086" y="1357298"/>
            <a:ext cx="3008313" cy="39290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22D8-9D30-4172-B61B-7346E265205A}" type="datetimeFigureOut">
              <a:rPr lang="pt-PT" smtClean="0"/>
              <a:pPr/>
              <a:t>24-11-2011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D7763-C370-45A4-8340-BC39D2DF8BC7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5298" y="214290"/>
            <a:ext cx="7448602" cy="781052"/>
          </a:xfrm>
        </p:spPr>
        <p:txBody>
          <a:bodyPr anchor="ctr"/>
          <a:lstStyle>
            <a:lvl1pPr algn="ctr" rtl="0">
              <a:spcBef>
                <a:spcPct val="0"/>
              </a:spcBef>
              <a:buNone/>
              <a:defRPr sz="3600" b="0" kern="1200" spc="5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681015" y="1000108"/>
            <a:ext cx="7452360" cy="5214974"/>
          </a:xfrm>
          <a:prstGeom prst="snip2DiagRect">
            <a:avLst>
              <a:gd name="adj1" fmla="val 0"/>
              <a:gd name="adj2" fmla="val 1794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pt-PT" smtClean="0"/>
              <a:t>Clique no ícone para adicionar uma imagem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953000" y="6243633"/>
            <a:ext cx="3180375" cy="614367"/>
          </a:xfrm>
        </p:spPr>
        <p:txBody>
          <a:bodyPr anchor="t"/>
          <a:lstStyle>
            <a:lvl1pPr marL="0" indent="0" algn="r">
              <a:buNone/>
              <a:defRPr sz="1400"/>
            </a:lvl1pPr>
            <a:lvl2pPr marL="457200" indent="0" algn="r">
              <a:buNone/>
              <a:defRPr sz="1200"/>
            </a:lvl2pPr>
            <a:lvl3pPr marL="914400" indent="0" algn="r">
              <a:buNone/>
              <a:defRPr sz="1000"/>
            </a:lvl3pPr>
            <a:lvl4pPr marL="1371600" indent="0" algn="r">
              <a:buNone/>
              <a:defRPr sz="900"/>
            </a:lvl4pPr>
            <a:lvl5pPr marL="1828800" indent="0" algn="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609600" y="6492878"/>
            <a:ext cx="1676384" cy="365125"/>
          </a:xfrm>
        </p:spPr>
        <p:txBody>
          <a:bodyPr/>
          <a:lstStyle/>
          <a:p>
            <a:fld id="{B09022D8-9D30-4172-B61B-7346E265205A}" type="datetimeFigureOut">
              <a:rPr lang="pt-PT" smtClean="0"/>
              <a:pPr/>
              <a:t>24-11-2011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2285984" y="6492876"/>
            <a:ext cx="2643206" cy="365125"/>
          </a:xfr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683073" y="5347005"/>
            <a:ext cx="871200" cy="871200"/>
          </a:xfrm>
          <a:prstGeom prst="rtTriangl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fld id="{439D7763-C370-45A4-8340-BC39D2DF8BC7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60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274320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09022D8-9D30-4172-B61B-7346E265205A}" type="datetimeFigureOut">
              <a:rPr lang="pt-PT" smtClean="0"/>
              <a:pPr/>
              <a:t>24-11-2011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45720" tIns="45720" rIns="45720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39D7763-C370-45A4-8340-BC39D2DF8BC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xStyles>
    <p:titleStyle>
      <a:lvl1pPr algn="l" rtl="0" eaLnBrk="1" latinLnBrk="0" hangingPunct="1">
        <a:spcBef>
          <a:spcPct val="0"/>
        </a:spcBef>
        <a:buNone/>
        <a:defRPr kumimoji="0" lang="zh-CN" altLang="en-US" sz="4400" b="0" kern="1200" spc="50" dirty="0">
          <a:ln w="12700">
            <a:noFill/>
            <a:prstDash val="solid"/>
          </a:ln>
          <a:solidFill>
            <a:schemeClr val="accent4"/>
          </a:solidFill>
          <a:effectLst>
            <a:outerShdw blurRad="38100" dist="20320" dir="27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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2204864"/>
            <a:ext cx="8305800" cy="1981200"/>
          </a:xfrm>
        </p:spPr>
        <p:txBody>
          <a:bodyPr/>
          <a:lstStyle/>
          <a:p>
            <a:r>
              <a:rPr lang="pt-PT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Associação Pronto a Ajudar</a:t>
            </a:r>
            <a:endParaRPr lang="pt-PT" b="1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 useBgFill="1">
        <p:nvSpPr>
          <p:cNvPr id="6" name="Rectângulo 5"/>
          <p:cNvSpPr/>
          <p:nvPr/>
        </p:nvSpPr>
        <p:spPr>
          <a:xfrm>
            <a:off x="539552" y="4149080"/>
            <a:ext cx="8208912" cy="1754326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Ajudar para um Mundo melhor</a:t>
            </a:r>
            <a:endParaRPr lang="pt-PT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2" descr="http://www.espacojovemvizela.com/lib/images/servicos/12foto-pessoas-Fotos-Gratis---trabalho-em-equipe-9632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60648"/>
            <a:ext cx="4176464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Criação de atividades de ocupação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92896"/>
          </a:xfrm>
        </p:spPr>
        <p:txBody>
          <a:bodyPr/>
          <a:lstStyle/>
          <a:p>
            <a:r>
              <a:rPr lang="pt-PT" dirty="0" smtClean="0"/>
              <a:t>Promover atividades de relacionamento social</a:t>
            </a:r>
          </a:p>
          <a:p>
            <a:r>
              <a:rPr lang="pt-PT" dirty="0" smtClean="0"/>
              <a:t>Incentivar à participação das atividades quer de crianças, jovens, adultos e idosos</a:t>
            </a:r>
          </a:p>
          <a:p>
            <a:r>
              <a:rPr lang="pt-PT" dirty="0" smtClean="0"/>
              <a:t>Criar encontros e atividades </a:t>
            </a:r>
            <a:r>
              <a:rPr lang="pt-PT" dirty="0" err="1" smtClean="0"/>
              <a:t>intergeracionais</a:t>
            </a:r>
            <a:endParaRPr lang="pt-PT" dirty="0" smtClean="0"/>
          </a:p>
          <a:p>
            <a:pPr marL="0" indent="0">
              <a:buNone/>
            </a:pPr>
            <a:endParaRPr lang="pt-PT" dirty="0" smtClean="0"/>
          </a:p>
          <a:p>
            <a:endParaRPr lang="pt-PT" dirty="0" smtClean="0"/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endParaRPr lang="pt-P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4149080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0808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Apoio a idosos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579296" cy="4349079"/>
          </a:xfrm>
        </p:spPr>
        <p:txBody>
          <a:bodyPr>
            <a:normAutofit lnSpcReduction="10000"/>
          </a:bodyPr>
          <a:lstStyle/>
          <a:p>
            <a:r>
              <a:rPr lang="pt-PT" dirty="0" smtClean="0"/>
              <a:t>Apoiar os idosos nas suas necessidades básicas do dia a dia</a:t>
            </a:r>
          </a:p>
          <a:p>
            <a:r>
              <a:rPr lang="pt-PT" dirty="0" smtClean="0"/>
              <a:t>Encaminhar os idosos com mais necessidades para receber apoio de resposta social</a:t>
            </a:r>
          </a:p>
          <a:p>
            <a:r>
              <a:rPr lang="pt-PT" dirty="0" smtClean="0"/>
              <a:t>Promover e incentivar a integração dos idosos na sociedade</a:t>
            </a:r>
          </a:p>
          <a:p>
            <a:r>
              <a:rPr lang="pt-PT" dirty="0" smtClean="0"/>
              <a:t>Ajudar os idosos na aquisição</a:t>
            </a:r>
          </a:p>
          <a:p>
            <a:pPr marL="0" indent="0">
              <a:buNone/>
            </a:pPr>
            <a:r>
              <a:rPr lang="pt-PT" dirty="0" smtClean="0"/>
              <a:t> de bens de serviços</a:t>
            </a:r>
          </a:p>
          <a:p>
            <a:pPr marL="0" indent="0">
              <a:buNone/>
            </a:pPr>
            <a:endParaRPr lang="pt-PT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221088"/>
            <a:ext cx="2304256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1813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pt-PT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pt-PT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Como obter financiamentos</a:t>
            </a:r>
            <a:r>
              <a:rPr lang="pt-PT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pt-PT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pt-PT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032448"/>
          </a:xfrm>
        </p:spPr>
        <p:txBody>
          <a:bodyPr>
            <a:normAutofit/>
          </a:bodyPr>
          <a:lstStyle/>
          <a:p>
            <a:r>
              <a:rPr lang="pt-P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Pedir verbas à Câmara</a:t>
            </a:r>
          </a:p>
          <a:p>
            <a:r>
              <a:rPr lang="pt-P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Pedir um espaço à Junta de Freguesia</a:t>
            </a:r>
          </a:p>
          <a:p>
            <a:r>
              <a:rPr lang="pt-P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Pedir donativos às empresas</a:t>
            </a:r>
          </a:p>
          <a:p>
            <a:r>
              <a:rPr lang="pt-P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Criar actividades lúdicas para angariar fundos</a:t>
            </a:r>
          </a:p>
          <a:p>
            <a:r>
              <a:rPr lang="pt-P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Fazer leilões</a:t>
            </a:r>
          </a:p>
          <a:p>
            <a:r>
              <a:rPr lang="pt-P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Criar rifas</a:t>
            </a:r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Como obter </a:t>
            </a:r>
            <a:r>
              <a:rPr lang="pt-PT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financiamentos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Criar publicações e parcerias</a:t>
            </a:r>
          </a:p>
          <a:p>
            <a:r>
              <a:rPr lang="pt-PT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Angariar  sócios</a:t>
            </a:r>
          </a:p>
          <a:p>
            <a:r>
              <a:rPr lang="pt-PT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Dinamizar jogos populares</a:t>
            </a:r>
          </a:p>
          <a:p>
            <a:r>
              <a:rPr lang="pt-PT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Fazer recolhas de roupas, alimentos, material escolar, móveis</a:t>
            </a:r>
          </a:p>
          <a:p>
            <a:r>
              <a:rPr lang="pt-PT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Pedir apoio da Segurança Social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="" xmlns:p14="http://schemas.microsoft.com/office/powerpoint/2010/main" val="313309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pt-PT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pt-PT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Atividades gerais a desenvolver</a:t>
            </a:r>
            <a:br>
              <a:rPr lang="pt-PT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pt-PT" b="1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Pedir às empresas ocupações de trabalho               para se reintegrarem na sociedade</a:t>
            </a:r>
          </a:p>
          <a:p>
            <a:r>
              <a:rPr lang="pt-P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Criar infra-estruturas para acolher crianças</a:t>
            </a:r>
          </a:p>
          <a:p>
            <a:r>
              <a:rPr lang="pt-P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Criar e encaminhar os idosos para o apoio domiciliário </a:t>
            </a:r>
          </a:p>
          <a:p>
            <a:r>
              <a:rPr lang="pt-P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Angariar voluntários</a:t>
            </a:r>
          </a:p>
          <a:p>
            <a:r>
              <a:rPr lang="pt-P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Estimular e dinamizar acções que criem expectativas e oportunidades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Atividades </a:t>
            </a:r>
            <a:r>
              <a:rPr lang="pt-PT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gerais a </a:t>
            </a:r>
            <a:r>
              <a:rPr lang="pt-PT" b="1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desenvolver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Promover a inclusão </a:t>
            </a:r>
            <a:r>
              <a:rPr lang="pt-P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 sociedade</a:t>
            </a:r>
            <a:endParaRPr lang="pt-PT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pt-PT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Perspectivar a orientação  dos jovens para um futuro </a:t>
            </a:r>
            <a:r>
              <a:rPr lang="pt-P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profissional</a:t>
            </a:r>
            <a:endParaRPr lang="pt-PT" dirty="0" smtClean="0"/>
          </a:p>
          <a:p>
            <a:r>
              <a:rPr lang="pt-P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Expandir os serviços através de divulgação e informação</a:t>
            </a:r>
          </a:p>
          <a:p>
            <a:r>
              <a:rPr lang="pt-P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Incentivar, manter ou criar o bom relacionamento familiar. </a:t>
            </a:r>
          </a:p>
          <a:p>
            <a:endParaRPr lang="pt-PT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pt-PT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15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80928"/>
          </a:xfrm>
        </p:spPr>
        <p:txBody>
          <a:bodyPr/>
          <a:lstStyle/>
          <a:p>
            <a:pPr marL="0" indent="0" algn="ctr">
              <a:buNone/>
            </a:pPr>
            <a:endParaRPr lang="pt-PT" i="1" dirty="0" smtClean="0"/>
          </a:p>
          <a:p>
            <a:pPr marL="0" indent="0" algn="ctr">
              <a:buNone/>
            </a:pPr>
            <a:endParaRPr lang="pt-PT" i="1" dirty="0"/>
          </a:p>
          <a:p>
            <a:pPr marL="0" indent="0" algn="ctr">
              <a:buNone/>
            </a:pPr>
            <a:r>
              <a:rPr lang="pt-PT" i="1" dirty="0" smtClean="0"/>
              <a:t>“Se precisa de ajuda, não tem que </a:t>
            </a:r>
            <a:r>
              <a:rPr lang="pt-PT" i="1" smtClean="0"/>
              <a:t>se acanhar, </a:t>
            </a:r>
            <a:endParaRPr lang="pt-PT" i="1" dirty="0" smtClean="0"/>
          </a:p>
          <a:p>
            <a:pPr marL="0" indent="0" algn="ctr">
              <a:buNone/>
            </a:pPr>
            <a:r>
              <a:rPr lang="pt-PT" i="1" dirty="0" smtClean="0"/>
              <a:t>procure a </a:t>
            </a:r>
            <a:r>
              <a:rPr lang="pt-PT" b="1" i="1" dirty="0" smtClean="0"/>
              <a:t>Associação Pronto a Ajudar”</a:t>
            </a:r>
          </a:p>
          <a:p>
            <a:pPr marL="0" indent="0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="" xmlns:p14="http://schemas.microsoft.com/office/powerpoint/2010/main" val="306730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7776000" cy="1584176"/>
          </a:xfrm>
        </p:spPr>
        <p:txBody>
          <a:bodyPr/>
          <a:lstStyle/>
          <a:p>
            <a:pPr algn="r"/>
            <a:r>
              <a:rPr lang="pt-PT" dirty="0" smtClean="0"/>
              <a:t>Obrigada….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2420888"/>
            <a:ext cx="8229600" cy="3672409"/>
          </a:xfrm>
        </p:spPr>
        <p:txBody>
          <a:bodyPr/>
          <a:lstStyle/>
          <a:p>
            <a:r>
              <a:rPr lang="pt-PT" dirty="0" smtClean="0"/>
              <a:t>Formandos: Susana Pereira e Rui Sampaio</a:t>
            </a:r>
          </a:p>
          <a:p>
            <a:r>
              <a:rPr lang="pt-PT" dirty="0" smtClean="0"/>
              <a:t>Formadores: Carla Pinto e </a:t>
            </a:r>
            <a:r>
              <a:rPr lang="pt-PT" smtClean="0"/>
              <a:t>João </a:t>
            </a:r>
            <a:r>
              <a:rPr lang="pt-PT" smtClean="0"/>
              <a:t>Basto </a:t>
            </a:r>
            <a:endParaRPr lang="pt-PT" dirty="0" smtClean="0"/>
          </a:p>
          <a:p>
            <a:r>
              <a:rPr lang="pt-PT" dirty="0" smtClean="0"/>
              <a:t>Cidadania e Profissionalidade</a:t>
            </a:r>
          </a:p>
          <a:p>
            <a:r>
              <a:rPr lang="pt-PT" dirty="0" smtClean="0"/>
              <a:t>Pinhão</a:t>
            </a:r>
          </a:p>
          <a:p>
            <a:r>
              <a:rPr lang="pt-PT" dirty="0" smtClean="0"/>
              <a:t>2011</a:t>
            </a:r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="" xmlns:p14="http://schemas.microsoft.com/office/powerpoint/2010/main" val="206271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pt-PT" sz="4400" b="1" dirty="0" smtClean="0"/>
              <a:t>Missão</a:t>
            </a:r>
          </a:p>
          <a:p>
            <a:pPr marL="0" indent="0">
              <a:buNone/>
            </a:pPr>
            <a:endParaRPr lang="pt-PT" dirty="0"/>
          </a:p>
          <a:p>
            <a:pPr marL="0" indent="0" algn="ctr">
              <a:buNone/>
            </a:pPr>
            <a:r>
              <a:rPr lang="pt-PT" b="1" i="1" dirty="0" smtClean="0"/>
              <a:t>“Ajudar para um mundo melhor”</a:t>
            </a:r>
            <a:endParaRPr lang="pt-PT" b="1" i="1" dirty="0"/>
          </a:p>
        </p:txBody>
      </p:sp>
    </p:spTree>
    <p:extLst>
      <p:ext uri="{BB962C8B-B14F-4D97-AF65-F5344CB8AC3E}">
        <p14:creationId xmlns="" xmlns:p14="http://schemas.microsoft.com/office/powerpoint/2010/main" val="400280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Objectivos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Apoiar famílias carenciadas;</a:t>
            </a:r>
          </a:p>
          <a:p>
            <a:r>
              <a:rPr lang="pt-PT" dirty="0" smtClean="0"/>
              <a:t>A nossa Associação destina-se a ajudar e </a:t>
            </a:r>
            <a:r>
              <a:rPr lang="pt-PT" dirty="0" smtClean="0"/>
              <a:t>a servir </a:t>
            </a:r>
            <a:r>
              <a:rPr lang="pt-PT" dirty="0" smtClean="0"/>
              <a:t>as necessidades de quem nos procura e de quem nós procuramos; </a:t>
            </a:r>
          </a:p>
          <a:p>
            <a:r>
              <a:rPr lang="pt-PT" dirty="0" smtClean="0"/>
              <a:t>Pretendemos ajudar a dar uma vida melhor, sem que falte o essencial; </a:t>
            </a:r>
          </a:p>
          <a:p>
            <a:r>
              <a:rPr lang="pt-PT" dirty="0" smtClean="0"/>
              <a:t>Encaminhar e integrar na sociedade quem precisa;</a:t>
            </a:r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="" xmlns:p14="http://schemas.microsoft.com/office/powerpoint/2010/main" val="232142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Objectivos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92896"/>
          </a:xfrm>
        </p:spPr>
        <p:txBody>
          <a:bodyPr/>
          <a:lstStyle/>
          <a:p>
            <a:r>
              <a:rPr lang="pt-PT" dirty="0" smtClean="0"/>
              <a:t>Apoiar na relação e retaguarda familiar;</a:t>
            </a:r>
          </a:p>
          <a:p>
            <a:r>
              <a:rPr lang="pt-PT" dirty="0" smtClean="0"/>
              <a:t>Criar ações de promoção de bons relacionamentos;</a:t>
            </a:r>
          </a:p>
          <a:p>
            <a:r>
              <a:rPr lang="pt-PT" dirty="0"/>
              <a:t>Dar oportunidade de igualdade e valor;</a:t>
            </a:r>
          </a:p>
          <a:p>
            <a:endParaRPr lang="pt-PT" dirty="0" smtClean="0"/>
          </a:p>
          <a:p>
            <a:pPr marL="0" indent="0">
              <a:buNone/>
            </a:pPr>
            <a:endParaRPr lang="pt-PT" dirty="0"/>
          </a:p>
        </p:txBody>
      </p:sp>
      <p:pic>
        <p:nvPicPr>
          <p:cNvPr id="1026" name="Picture 2" descr="http://mmunaretto.com.br/BLOG1/wp-content/uploads/2011/09/foto-de-familia-thumb181213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077072"/>
            <a:ext cx="2569468" cy="25694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731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Serviços a prestar:</a:t>
            </a:r>
            <a:endParaRPr lang="pt-PT" b="1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Distribuição de alimentos </a:t>
            </a:r>
          </a:p>
          <a:p>
            <a:r>
              <a:rPr lang="pt-P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Partilha de bens comuns</a:t>
            </a:r>
          </a:p>
          <a:p>
            <a:r>
              <a:rPr lang="pt-P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Protecção de crianças</a:t>
            </a:r>
          </a:p>
          <a:p>
            <a:r>
              <a:rPr lang="pt-P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Prevenção da droga</a:t>
            </a:r>
          </a:p>
          <a:p>
            <a:r>
              <a:rPr lang="pt-P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Criação de actividades de ocupação</a:t>
            </a:r>
          </a:p>
          <a:p>
            <a:r>
              <a:rPr lang="pt-P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Apoio aos idosos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Distribuição de alimentos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92896"/>
          </a:xfrm>
        </p:spPr>
        <p:txBody>
          <a:bodyPr>
            <a:normAutofit lnSpcReduction="10000"/>
          </a:bodyPr>
          <a:lstStyle/>
          <a:p>
            <a:r>
              <a:rPr lang="pt-PT" dirty="0" smtClean="0"/>
              <a:t>Avaliar as necessidades alimentares da família</a:t>
            </a:r>
          </a:p>
          <a:p>
            <a:r>
              <a:rPr lang="pt-PT" dirty="0" smtClean="0"/>
              <a:t>Apoiar com os alimentos essenciais para uma boa nutrição</a:t>
            </a:r>
          </a:p>
          <a:p>
            <a:r>
              <a:rPr lang="pt-PT" dirty="0" smtClean="0"/>
              <a:t>Apoiar na gestão orçamental da família, mensalmente</a:t>
            </a:r>
          </a:p>
          <a:p>
            <a:pPr marL="0" indent="0">
              <a:buNone/>
            </a:pPr>
            <a:endParaRPr lang="pt-PT" dirty="0" smtClean="0"/>
          </a:p>
          <a:p>
            <a:endParaRPr lang="pt-P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077072"/>
            <a:ext cx="2479551" cy="247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05922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Partilha de bens comuns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/>
          <a:lstStyle/>
          <a:p>
            <a:r>
              <a:rPr lang="pt-PT" dirty="0" smtClean="0"/>
              <a:t>Analisar quais os bens comuns mais necessários para o conforto familiar</a:t>
            </a:r>
          </a:p>
          <a:p>
            <a:r>
              <a:rPr lang="pt-PT" dirty="0" smtClean="0"/>
              <a:t>Angariar roupas de casa, assim como roupas para vestir essencialmente as crianças</a:t>
            </a:r>
          </a:p>
          <a:p>
            <a:r>
              <a:rPr lang="pt-PT" dirty="0" smtClean="0"/>
              <a:t>Promover a partilha e ofertas de bens já não utilizáveis, mas que são essenciais para outros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810" y="4869160"/>
            <a:ext cx="2024182" cy="1844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76725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Proteção de crianças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smtClean="0"/>
              <a:t>Proteger e identificar as crianças com maus tratos familiares e encaminhar para os meios legais</a:t>
            </a:r>
          </a:p>
          <a:p>
            <a:r>
              <a:rPr lang="pt-PT" dirty="0" smtClean="0"/>
              <a:t>Promover a oferta escolar, assim como o seu acompanhamento e necessidades</a:t>
            </a:r>
          </a:p>
          <a:p>
            <a:r>
              <a:rPr lang="pt-PT" dirty="0" smtClean="0"/>
              <a:t>Inclusão das crianças na comunidade e meio social</a:t>
            </a:r>
          </a:p>
          <a:p>
            <a:r>
              <a:rPr lang="pt-PT" dirty="0" smtClean="0"/>
              <a:t>Promover o bom relacionamento </a:t>
            </a:r>
          </a:p>
          <a:p>
            <a:pPr marL="0" indent="0">
              <a:buNone/>
            </a:pPr>
            <a:r>
              <a:rPr lang="pt-PT" dirty="0" smtClean="0"/>
              <a:t>escolar</a:t>
            </a:r>
            <a:endParaRPr lang="pt-P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581128"/>
            <a:ext cx="1880356" cy="1963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8559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Prevenção da droga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txBody>
          <a:bodyPr/>
          <a:lstStyle/>
          <a:p>
            <a:r>
              <a:rPr lang="pt-PT" dirty="0" smtClean="0"/>
              <a:t>Acompanhar jovens, prevenindo-os do mundo da droga </a:t>
            </a:r>
          </a:p>
          <a:p>
            <a:r>
              <a:rPr lang="pt-PT" dirty="0" smtClean="0"/>
              <a:t>Incentivar jovens e adultos drogados a se institucionalizarem nos locais corretos para desintoxicação</a:t>
            </a:r>
          </a:p>
          <a:p>
            <a:r>
              <a:rPr lang="pt-PT" dirty="0" smtClean="0"/>
              <a:t>Ajudar na integração profissional, promovendo a igualdade de direitos </a:t>
            </a:r>
            <a:endParaRPr lang="pt-P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797152"/>
            <a:ext cx="1877194" cy="1862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16889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énix">
  <a:themeElements>
    <a:clrScheme name="Fénix">
      <a:dk1>
        <a:sysClr val="windowText" lastClr="000000"/>
      </a:dk1>
      <a:lt1>
        <a:sysClr val="window" lastClr="FFFFFF"/>
      </a:lt1>
      <a:dk2>
        <a:srgbClr val="004646"/>
      </a:dk2>
      <a:lt2>
        <a:srgbClr val="E1F0FF"/>
      </a:lt2>
      <a:accent1>
        <a:srgbClr val="50742F"/>
      </a:accent1>
      <a:accent2>
        <a:srgbClr val="268868"/>
      </a:accent2>
      <a:accent3>
        <a:srgbClr val="33BD56"/>
      </a:accent3>
      <a:accent4>
        <a:srgbClr val="4BC5B9"/>
      </a:accent4>
      <a:accent5>
        <a:srgbClr val="3163CA"/>
      </a:accent5>
      <a:accent6>
        <a:srgbClr val="4B14AA"/>
      </a:accent6>
      <a:hlink>
        <a:srgbClr val="D9BE02"/>
      </a:hlink>
      <a:folHlink>
        <a:srgbClr val="F900F9"/>
      </a:folHlink>
    </a:clrScheme>
    <a:fontScheme name="Fénix">
      <a:majorFont>
        <a:latin typeface="Footlight MT Light"/>
        <a:ea typeface=""/>
        <a:cs typeface=""/>
        <a:font script="Jpan" typeface="ＭＳ Ｐゴシック"/>
        <a:font script="Hang" typeface="맑은 고딕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oudy Old Style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énix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00000"/>
              </a:schemeClr>
            </a:gs>
            <a:gs pos="100000">
              <a:schemeClr val="phClr">
                <a:shade val="15000"/>
                <a:satMod val="300000"/>
              </a:schemeClr>
            </a:gs>
          </a:gsLst>
          <a:path path="circle">
            <a:fillToRect l="10000" t="180000" r="1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tile tx="0" ty="0" sx="50000" sy="5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113</TotalTime>
  <Words>500</Words>
  <Application>Microsoft Office PowerPoint</Application>
  <PresentationFormat>Apresentação no Ecrã (4:3)</PresentationFormat>
  <Paragraphs>85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17</vt:i4>
      </vt:variant>
    </vt:vector>
  </HeadingPairs>
  <TitlesOfParts>
    <vt:vector size="18" baseType="lpstr">
      <vt:lpstr>Fénix</vt:lpstr>
      <vt:lpstr>Associação Pronto a Ajudar</vt:lpstr>
      <vt:lpstr>Diapositivo 2</vt:lpstr>
      <vt:lpstr>Objectivos</vt:lpstr>
      <vt:lpstr>Objectivos</vt:lpstr>
      <vt:lpstr>Serviços a prestar:</vt:lpstr>
      <vt:lpstr>Distribuição de alimentos</vt:lpstr>
      <vt:lpstr>Partilha de bens comuns</vt:lpstr>
      <vt:lpstr>Proteção de crianças</vt:lpstr>
      <vt:lpstr>Prevenção da droga</vt:lpstr>
      <vt:lpstr>Criação de atividades de ocupação</vt:lpstr>
      <vt:lpstr>Apoio a idosos</vt:lpstr>
      <vt:lpstr> Como obter financiamentos </vt:lpstr>
      <vt:lpstr>Como obter financiamentos</vt:lpstr>
      <vt:lpstr> Atividades gerais a desenvolver </vt:lpstr>
      <vt:lpstr>Atividades gerais a desenvolver</vt:lpstr>
      <vt:lpstr>Diapositivo 16</vt:lpstr>
      <vt:lpstr>Obrigada….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Associação Pronto a ajudar</dc:title>
  <dc:creator>Aluno</dc:creator>
  <cp:lastModifiedBy>Aluno</cp:lastModifiedBy>
  <cp:revision>43</cp:revision>
  <dcterms:created xsi:type="dcterms:W3CDTF">2011-11-15T19:56:48Z</dcterms:created>
  <dcterms:modified xsi:type="dcterms:W3CDTF">2011-11-24T21:16:42Z</dcterms:modified>
</cp:coreProperties>
</file>